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256" r:id="rId2"/>
    <p:sldId id="257" r:id="rId3"/>
    <p:sldId id="258" r:id="rId4"/>
    <p:sldId id="260" r:id="rId5"/>
    <p:sldId id="261" r:id="rId6"/>
    <p:sldId id="262" r:id="rId7"/>
    <p:sldId id="263" r:id="rId8"/>
    <p:sldId id="265" r:id="rId9"/>
    <p:sldId id="266" r:id="rId10"/>
    <p:sldId id="267" r:id="rId11"/>
    <p:sldId id="268" r:id="rId12"/>
    <p:sldId id="269" r:id="rId13"/>
    <p:sldId id="270" r:id="rId14"/>
    <p:sldId id="264" r:id="rId15"/>
    <p:sldId id="271" r:id="rId16"/>
    <p:sldId id="273" r:id="rId17"/>
    <p:sldId id="272" r:id="rId18"/>
    <p:sldId id="274"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5793" autoAdjust="0"/>
  </p:normalViewPr>
  <p:slideViewPr>
    <p:cSldViewPr snapToGrid="0">
      <p:cViewPr varScale="1">
        <p:scale>
          <a:sx n="86" d="100"/>
          <a:sy n="86" d="100"/>
        </p:scale>
        <p:origin x="143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6F048-5DF1-4E79-AF85-F225303A8206}" type="datetimeFigureOut">
              <a:rPr lang="nl-NL" smtClean="0"/>
              <a:t>4-7-2022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5889DC-BFA2-4BDB-9217-ED930ADA0CF6}" type="slidenum">
              <a:rPr lang="nl-NL" smtClean="0"/>
              <a:t>‹nr.›</a:t>
            </a:fld>
            <a:endParaRPr lang="nl-NL"/>
          </a:p>
        </p:txBody>
      </p:sp>
    </p:spTree>
    <p:extLst>
      <p:ext uri="{BB962C8B-B14F-4D97-AF65-F5344CB8AC3E}">
        <p14:creationId xmlns:p14="http://schemas.microsoft.com/office/powerpoint/2010/main" val="1318200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a:t>
            </a:fld>
            <a:endParaRPr lang="nl-NL"/>
          </a:p>
        </p:txBody>
      </p:sp>
    </p:spTree>
    <p:extLst>
      <p:ext uri="{BB962C8B-B14F-4D97-AF65-F5344CB8AC3E}">
        <p14:creationId xmlns:p14="http://schemas.microsoft.com/office/powerpoint/2010/main" val="826327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Er zijn een paar fysieke meetings geweest. We gingen toen vooral naar buiten. We merkte dat er wel veel behoefte was aan ontmoetingen want onze gemiddelde bezoekers aantal is van 5 naar 10 bezoekers gemiddeld per keer gegaan. Op verzoek van de deelnemers is er in oktober een bijeenkomst geweest waar we gingen kleien. Dit was een groter succes dan we als begeleiders hadden gedacht. Met Sint/Kerst en Nieuw hebben we weer verassingsdozen gevuld voor een ander. Dit was net zoals in 2020 een groot succes. </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10</a:t>
            </a:fld>
            <a:endParaRPr lang="nl-NL"/>
          </a:p>
        </p:txBody>
      </p:sp>
    </p:spTree>
    <p:extLst>
      <p:ext uri="{BB962C8B-B14F-4D97-AF65-F5344CB8AC3E}">
        <p14:creationId xmlns:p14="http://schemas.microsoft.com/office/powerpoint/2010/main" val="1334256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was een goed jaar voor TGF. Er zijn veel nieuwe deelnemers bij gekomen in 2021. Ook is er een verandering gekomen in vrijwilligers bij TGF. Zo zijn Chase en Maart in september gestart als vrijwilliger bij TGF. Samen met Yasmine begeleiden ze de Transgendergroep Friesland. Julian is na de meeting van september gestopt als vrijwilliger.</a:t>
            </a:r>
          </a:p>
          <a:p>
            <a:endParaRPr lang="nl-NL" dirty="0"/>
          </a:p>
          <a:p>
            <a:r>
              <a:rPr lang="nl-NL" dirty="0"/>
              <a:t>De onderwerpen van de thema meetings hebben ze laten kiezen door de groepsbezoekers. Deze onderwerpen zijn opgeschreven en hier gaan ze dan een meeting over doen. Er staan nog een aantal op de lijst voor volgend jaar.</a:t>
            </a:r>
          </a:p>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11</a:t>
            </a:fld>
            <a:endParaRPr lang="nl-NL"/>
          </a:p>
        </p:txBody>
      </p:sp>
    </p:spTree>
    <p:extLst>
      <p:ext uri="{BB962C8B-B14F-4D97-AF65-F5344CB8AC3E}">
        <p14:creationId xmlns:p14="http://schemas.microsoft.com/office/powerpoint/2010/main" val="369984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21 september: </a:t>
            </a:r>
            <a:r>
              <a:rPr lang="nl-NL" dirty="0" err="1"/>
              <a:t>Coc</a:t>
            </a:r>
            <a:r>
              <a:rPr lang="nl-NL" dirty="0"/>
              <a:t> Kantoor, </a:t>
            </a:r>
            <a:r>
              <a:rPr lang="nl-NL" dirty="0" err="1"/>
              <a:t>Harlingertrekweg</a:t>
            </a:r>
            <a:r>
              <a:rPr lang="nl-NL" dirty="0"/>
              <a:t>, Leeuwarden. Thema: Homoseksualiteit in een gereformeerd gezin. O.l.v. Jakob Kaman, </a:t>
            </a:r>
            <a:r>
              <a:rPr lang="nl-NL" dirty="0" err="1"/>
              <a:t>Rozee</a:t>
            </a:r>
            <a:r>
              <a:rPr lang="nl-NL" dirty="0"/>
              <a:t> bezoeker, aanwezig 12 personen.</a:t>
            </a:r>
          </a:p>
          <a:p>
            <a:endParaRPr lang="nl-NL" dirty="0"/>
          </a:p>
          <a:p>
            <a:r>
              <a:rPr lang="nl-NL" dirty="0"/>
              <a:t>19 oktober: </a:t>
            </a:r>
            <a:r>
              <a:rPr lang="nl-NL" dirty="0" err="1"/>
              <a:t>Coc</a:t>
            </a:r>
            <a:r>
              <a:rPr lang="nl-NL" dirty="0"/>
              <a:t> Kantoor, </a:t>
            </a:r>
            <a:r>
              <a:rPr lang="nl-NL" dirty="0" err="1"/>
              <a:t>Harlingertrekweg</a:t>
            </a:r>
            <a:r>
              <a:rPr lang="nl-NL" dirty="0"/>
              <a:t>, Leeuwarden. Thema: Roze Zaterdag, activiteiten in Friesland en berichtgeving in de media (LC, Seniorenkrant). O.l.v. Anne, aanwezig 9 personen.</a:t>
            </a:r>
          </a:p>
          <a:p>
            <a:endParaRPr lang="nl-NL" dirty="0"/>
          </a:p>
          <a:p>
            <a:r>
              <a:rPr lang="nl-NL" dirty="0"/>
              <a:t>16 november : Fries Museum, Leeuwarden. Culturele middag met bezoek aan de tentoonstelling ICONS. O.l.v. </a:t>
            </a:r>
            <a:r>
              <a:rPr lang="nl-NL" dirty="0" err="1"/>
              <a:t>Auk</a:t>
            </a:r>
            <a:r>
              <a:rPr lang="nl-NL" dirty="0"/>
              <a:t>, aanwezig 7 personen.</a:t>
            </a:r>
          </a:p>
          <a:p>
            <a:endParaRPr lang="nl-NL" dirty="0"/>
          </a:p>
          <a:p>
            <a:r>
              <a:rPr lang="nl-NL" dirty="0"/>
              <a:t>21 december: </a:t>
            </a:r>
            <a:r>
              <a:rPr lang="nl-NL" dirty="0" err="1"/>
              <a:t>Roelof’s</a:t>
            </a:r>
            <a:r>
              <a:rPr lang="nl-NL" dirty="0"/>
              <a:t> Catering Emmakade, Leeuwarden. Kerstmiddag met lunch, georganiseerd door Anne en </a:t>
            </a:r>
            <a:r>
              <a:rPr lang="nl-NL" dirty="0" err="1"/>
              <a:t>Auk</a:t>
            </a:r>
            <a:r>
              <a:rPr lang="nl-NL" dirty="0"/>
              <a:t>. Deze bijeenkomst werd helaas afgezegd, wegens de Coronamaatregelen.</a:t>
            </a:r>
          </a:p>
          <a:p>
            <a:endParaRPr lang="nl-NL" dirty="0"/>
          </a:p>
          <a:p>
            <a:r>
              <a:rPr lang="nl-NL" dirty="0"/>
              <a:t>LUNCH, iedere eerste dinsdag van de maand. Ook de lunches  konden in januari, februari, maart, april, mei niet worden georganiseerd; in juni, september, oktober, november en december wel. Mensen waarderen deze informele activiteit, de opkomst is toegenomen. Aantal deelnemers wisselt van 10 tot 16 personen</a:t>
            </a:r>
            <a:r>
              <a:rPr lang="nl-NL"/>
              <a:t>. </a:t>
            </a:r>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12</a:t>
            </a:fld>
            <a:endParaRPr lang="nl-NL"/>
          </a:p>
        </p:txBody>
      </p:sp>
    </p:spTree>
    <p:extLst>
      <p:ext uri="{BB962C8B-B14F-4D97-AF65-F5344CB8AC3E}">
        <p14:creationId xmlns:p14="http://schemas.microsoft.com/office/powerpoint/2010/main" val="25964356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Omdat er nu veel Queer films worden gedraaid in de reguliere bioscopen is het bestaan van de filmavond op kantoor komen te vervallen. Ook de vrijwilligersgroep die dit deed is opgehouden met bestaan. Je zou kunnen zeggen dat dat jammer is maar oud vrijwilliger Marco zei dat het juist heel mooi was dat de inzet hiervoor niet meer nodig was omdat het genormaliseerd is. Hiermee sloot hij de activiteit, de groep en zijn </a:t>
            </a:r>
            <a:r>
              <a:rPr lang="nl-NL" dirty="0" err="1"/>
              <a:t>vrijwilligersschap</a:t>
            </a:r>
            <a:r>
              <a:rPr lang="nl-NL" dirty="0"/>
              <a:t> bijzonder mooi af.</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13</a:t>
            </a:fld>
            <a:endParaRPr lang="nl-NL"/>
          </a:p>
        </p:txBody>
      </p:sp>
    </p:spTree>
    <p:extLst>
      <p:ext uri="{BB962C8B-B14F-4D97-AF65-F5344CB8AC3E}">
        <p14:creationId xmlns:p14="http://schemas.microsoft.com/office/powerpoint/2010/main" val="2936216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14</a:t>
            </a:fld>
            <a:endParaRPr lang="nl-NL"/>
          </a:p>
        </p:txBody>
      </p:sp>
    </p:spTree>
    <p:extLst>
      <p:ext uri="{BB962C8B-B14F-4D97-AF65-F5344CB8AC3E}">
        <p14:creationId xmlns:p14="http://schemas.microsoft.com/office/powerpoint/2010/main" val="3754559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1 april 2011 werd in Nederland het homo huwelijk toegestaan. In 2021 vierden we dus 10 jaar het recht dat we als paren van gelijke </a:t>
            </a:r>
            <a:r>
              <a:rPr lang="nl-NL" dirty="0" err="1"/>
              <a:t>geslagt</a:t>
            </a:r>
            <a:r>
              <a:rPr lang="nl-NL" dirty="0"/>
              <a:t> mogen trouwen met elkaar. Om dit onder de aandacht te brengen riepen we met alle andere COC verenigingen iedereen op om de vlag buiten te hangen. Naast de vele foto’s van de community deden er ook opvallend veel bedrijven deden mee.</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15</a:t>
            </a:fld>
            <a:endParaRPr lang="nl-NL"/>
          </a:p>
        </p:txBody>
      </p:sp>
    </p:spTree>
    <p:extLst>
      <p:ext uri="{BB962C8B-B14F-4D97-AF65-F5344CB8AC3E}">
        <p14:creationId xmlns:p14="http://schemas.microsoft.com/office/powerpoint/2010/main" val="3806404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gemeente gaf opdracht aan verschillende kunstenaars om een stuk stoep te verven. Een van de kunstenaars was </a:t>
            </a:r>
            <a:r>
              <a:rPr lang="nl-NL" dirty="0" err="1"/>
              <a:t>Cote</a:t>
            </a:r>
            <a:r>
              <a:rPr lang="nl-NL" dirty="0"/>
              <a:t>. Zij schilderde op haar stuk stoep een regenboog. Ze deed dit omdat ze community een warm hart toedraagt en om haar zus te steunen die tot de community behoort. Echter werd </a:t>
            </a:r>
            <a:r>
              <a:rPr lang="nl-NL" dirty="0" err="1"/>
              <a:t>Cote</a:t>
            </a:r>
            <a:r>
              <a:rPr lang="nl-NL" dirty="0"/>
              <a:t> in het maak proces van haar kunstschildering meermaals lastig gevallen. Een van deze keren was zo erg dat er een man met een pot witte verf het kunstwerk probeerde te vernielen. Gelukkig waren er omstanders die dit konden voorkomen. </a:t>
            </a:r>
          </a:p>
          <a:p>
            <a:endParaRPr lang="nl-NL" dirty="0"/>
          </a:p>
          <a:p>
            <a:r>
              <a:rPr lang="nl-NL" dirty="0"/>
              <a:t>Als reactie op dit ongewenste gedrag en om </a:t>
            </a:r>
            <a:r>
              <a:rPr lang="nl-NL" dirty="0" err="1"/>
              <a:t>Cote</a:t>
            </a:r>
            <a:r>
              <a:rPr lang="nl-NL" dirty="0"/>
              <a:t> een hart onder de riem te steken is er samen met </a:t>
            </a:r>
            <a:r>
              <a:rPr lang="nl-NL" dirty="0" err="1"/>
              <a:t>Jamilla</a:t>
            </a:r>
            <a:r>
              <a:rPr lang="nl-NL" dirty="0"/>
              <a:t> Faber en Pride Leeuwarden een demonstratie gehouden. Tijdens de demonstratie waren er meer dan 50 personen betrokken bij het stoepkrijten van een regenboog vanaf het station tot in de stad. De demonstratie had als leus: “hoezo heb je moeite met een stoep?, Hier heb je een heel plein!”</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16</a:t>
            </a:fld>
            <a:endParaRPr lang="nl-NL"/>
          </a:p>
        </p:txBody>
      </p:sp>
    </p:spTree>
    <p:extLst>
      <p:ext uri="{BB962C8B-B14F-4D97-AF65-F5344CB8AC3E}">
        <p14:creationId xmlns:p14="http://schemas.microsoft.com/office/powerpoint/2010/main" val="2131795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Roze zaterdag was eigenlijk voor het jaar 2020 toegewezen aan Leeuwarden. Door Corona werd dit uitgesteld naar 2021. Even leek het erop dat ook in 2021 niks zou kunne plaatsvinden. Op 16 oktober ontstond er toch ruimte om het event door te laten gaan. </a:t>
            </a:r>
          </a:p>
          <a:p>
            <a:endParaRPr lang="nl-NL" dirty="0"/>
          </a:p>
          <a:p>
            <a:r>
              <a:rPr lang="nl-NL" dirty="0"/>
              <a:t>COC is betrokken bij de werkgroep roze educatie die in de neushoorn op deze dag verschillende activiteiten organiseerde.</a:t>
            </a:r>
          </a:p>
          <a:p>
            <a:endParaRPr lang="nl-NL" dirty="0"/>
          </a:p>
          <a:p>
            <a:r>
              <a:rPr lang="nl-NL" dirty="0"/>
              <a:t>Ook voer het COC mee in de Pride Parade. </a:t>
            </a:r>
          </a:p>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17</a:t>
            </a:fld>
            <a:endParaRPr lang="nl-NL"/>
          </a:p>
        </p:txBody>
      </p:sp>
    </p:spTree>
    <p:extLst>
      <p:ext uri="{BB962C8B-B14F-4D97-AF65-F5344CB8AC3E}">
        <p14:creationId xmlns:p14="http://schemas.microsoft.com/office/powerpoint/2010/main" val="3466563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zijn nu al halverwege 2022 en weten dus al voor de helft wat zicht in wat er zich zal voordoen in 2022. </a:t>
            </a:r>
          </a:p>
          <a:p>
            <a:endParaRPr lang="nl-NL" dirty="0"/>
          </a:p>
          <a:p>
            <a:r>
              <a:rPr lang="nl-NL" dirty="0"/>
              <a:t>Waar we her in 2021 nog hadden over een verhuizing 3.0 weten we inmiddels dat 4.0 ook al bestaat. Laten we hopen dat we in het jaarverslag van 2022 kunnen terug kijken op deze verhuizingen als een tijdelijke nomade tijd van het COC Friesland. </a:t>
            </a:r>
          </a:p>
          <a:p>
            <a:endParaRPr lang="nl-NL" dirty="0"/>
          </a:p>
          <a:p>
            <a:r>
              <a:rPr lang="nl-NL" dirty="0"/>
              <a:t>In 2022 zullen er nieuwe coördinatoren rollen komen voor de veiligheid en zorg groepen. Ook hopen we dat we voor de rol van Cocktailcoördinator een geschikte kandidaat mogen vinden.</a:t>
            </a:r>
          </a:p>
          <a:p>
            <a:endParaRPr lang="nl-NL" dirty="0"/>
          </a:p>
          <a:p>
            <a:r>
              <a:rPr lang="nl-NL" dirty="0"/>
              <a:t>We gaan inzetten op meerdere projecten. Een van deze hebben we al gehad en was het LHBTIQ+ boekenbal. Ook zetten we in op een project voor gezinnen. En, wie weet lukt het ons om September om te dopen tot Pride maand Leeuwarden vol met queer activiteiten. </a:t>
            </a:r>
          </a:p>
          <a:p>
            <a:endParaRPr lang="nl-NL" dirty="0"/>
          </a:p>
          <a:p>
            <a:r>
              <a:rPr lang="nl-NL" dirty="0"/>
              <a:t>Maar over het hele jaar gezien willen we meer zichtbaarheid creëren door naar buiten te gaan. Een van deze uitstapjes naar buiten heeft deze foto al opgeleverd. </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18</a:t>
            </a:fld>
            <a:endParaRPr lang="nl-NL"/>
          </a:p>
        </p:txBody>
      </p:sp>
    </p:spTree>
    <p:extLst>
      <p:ext uri="{BB962C8B-B14F-4D97-AF65-F5344CB8AC3E}">
        <p14:creationId xmlns:p14="http://schemas.microsoft.com/office/powerpoint/2010/main" val="343002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2</a:t>
            </a:fld>
            <a:endParaRPr lang="nl-NL"/>
          </a:p>
        </p:txBody>
      </p:sp>
    </p:spTree>
    <p:extLst>
      <p:ext uri="{BB962C8B-B14F-4D97-AF65-F5344CB8AC3E}">
        <p14:creationId xmlns:p14="http://schemas.microsoft.com/office/powerpoint/2010/main" val="2977639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Corona had voor het COC in 2021 nog steeds veel invloed op hoe we onze taken uitvoerde. Zo werden ontmoetingsgroepen afgelast, evenementen keer op keer uitgesteld en ook hebben we het 50 jarig bestaan niet kunnen vieren zoals we dat graag hadden willen doen. Ook het kantoor werd zo veel mogelijk gesloten gehouden. Het maakte het lastig om verbonden te blijven met elkaar. In het jaarverslag zal wel blijken dat deze verbinding direct weer werd opgezocht wanneer dat kon. </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3</a:t>
            </a:fld>
            <a:endParaRPr lang="nl-NL"/>
          </a:p>
        </p:txBody>
      </p:sp>
    </p:spTree>
    <p:extLst>
      <p:ext uri="{BB962C8B-B14F-4D97-AF65-F5344CB8AC3E}">
        <p14:creationId xmlns:p14="http://schemas.microsoft.com/office/powerpoint/2010/main" val="251518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augustus 2018 vertrokken we uit het pand op het zaailand.</a:t>
            </a:r>
          </a:p>
          <a:p>
            <a:r>
              <a:rPr lang="nl-NL" dirty="0"/>
              <a:t>In oktober 2020 vertrokken we uit het pand aan de Emmakade.</a:t>
            </a:r>
          </a:p>
          <a:p>
            <a:r>
              <a:rPr lang="nl-NL" dirty="0"/>
              <a:t>In april 2021 vertrokken we uit het pand aan de PJ Troelstraweg. </a:t>
            </a:r>
          </a:p>
          <a:p>
            <a:endParaRPr lang="nl-NL" dirty="0"/>
          </a:p>
          <a:p>
            <a:r>
              <a:rPr lang="nl-NL" dirty="0"/>
              <a:t>Het werd de 3</a:t>
            </a:r>
            <a:r>
              <a:rPr lang="nl-NL" baseline="30000" dirty="0"/>
              <a:t>e</a:t>
            </a:r>
            <a:r>
              <a:rPr lang="nl-NL" dirty="0"/>
              <a:t> verhuizing in 2,5 jaar. We gingen wel van een vervallen </a:t>
            </a:r>
            <a:r>
              <a:rPr lang="nl-NL" dirty="0" err="1"/>
              <a:t>carex</a:t>
            </a:r>
            <a:r>
              <a:rPr lang="nl-NL" dirty="0"/>
              <a:t> (anti kraak) gebouw die buiten het stadscentrum lag naar een iets beter uitziend </a:t>
            </a:r>
            <a:r>
              <a:rPr lang="nl-NL" dirty="0" err="1"/>
              <a:t>carex</a:t>
            </a:r>
            <a:r>
              <a:rPr lang="nl-NL" dirty="0"/>
              <a:t> gebouw vlak bij het station aan de </a:t>
            </a:r>
            <a:r>
              <a:rPr lang="nl-NL" dirty="0" err="1"/>
              <a:t>Harlingertrekweg</a:t>
            </a:r>
            <a:r>
              <a:rPr lang="nl-NL" dirty="0"/>
              <a:t>. De aankondiging van de verhuizing viel rond 1 april en was helaas geen grap. </a:t>
            </a:r>
          </a:p>
          <a:p>
            <a:endParaRPr lang="nl-NL" dirty="0"/>
          </a:p>
          <a:p>
            <a:r>
              <a:rPr lang="nl-NL" dirty="0"/>
              <a:t>We konden tijdens de verhuizing gelukkig nog steeds op veel hulp rekenen van de vrijwilligers die onvermoeid de dozen en zware meubels weer in een kar deden en op de nieuwe locatie op de juiste plek zette. </a:t>
            </a:r>
          </a:p>
          <a:p>
            <a:endParaRPr lang="nl-NL" dirty="0"/>
          </a:p>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4</a:t>
            </a:fld>
            <a:endParaRPr lang="nl-NL"/>
          </a:p>
        </p:txBody>
      </p:sp>
    </p:spTree>
    <p:extLst>
      <p:ext uri="{BB962C8B-B14F-4D97-AF65-F5344CB8AC3E}">
        <p14:creationId xmlns:p14="http://schemas.microsoft.com/office/powerpoint/2010/main" val="1087125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impressie van de verhuizing in 2021</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5</a:t>
            </a:fld>
            <a:endParaRPr lang="nl-NL"/>
          </a:p>
        </p:txBody>
      </p:sp>
    </p:spTree>
    <p:extLst>
      <p:ext uri="{BB962C8B-B14F-4D97-AF65-F5344CB8AC3E}">
        <p14:creationId xmlns:p14="http://schemas.microsoft.com/office/powerpoint/2010/main" val="370663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2021 heeft het </a:t>
            </a:r>
            <a:r>
              <a:rPr lang="nl-NL" dirty="0" err="1"/>
              <a:t>voorlichtersteam</a:t>
            </a:r>
            <a:r>
              <a:rPr lang="nl-NL" dirty="0"/>
              <a:t> van COC Friesland drie workshops gegeven aan docenten in opleiding, één workshop aan jongerenwerkers in opleiding, negen voorlichtingen op MBO en vijf voorlichtingen op middelbare scholen. Ook dit jaar hebben we last gehad van Covid-19 en het sluiten van scholen. Om de voorlichters wel up </a:t>
            </a:r>
            <a:r>
              <a:rPr lang="nl-NL" dirty="0" err="1"/>
              <a:t>to</a:t>
            </a:r>
            <a:r>
              <a:rPr lang="nl-NL" dirty="0"/>
              <a:t> date te houden hebben we vier voorlichters bijeenkomsten gehad waarin we bijvoorbeeld de lesopzet hebben besproken. We hebben afscheid genomen van een aantal voorlichters en nieuwe voorlichters mogen verwelkomen. Voor komend jaar staan er weer vier bijeenkomsten op de planning en zijn we van plan om ons voorlichtingsaanbod te verbreden. Ook zullen we weer de trainingen gaan aanbieden van de LTV om de werkvormen bij te spijkeren en nieuwe voorlichters goed op te leiden.</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6</a:t>
            </a:fld>
            <a:endParaRPr lang="nl-NL"/>
          </a:p>
        </p:txBody>
      </p:sp>
    </p:spTree>
    <p:extLst>
      <p:ext uri="{BB962C8B-B14F-4D97-AF65-F5344CB8AC3E}">
        <p14:creationId xmlns:p14="http://schemas.microsoft.com/office/powerpoint/2010/main" val="347261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7</a:t>
            </a:fld>
            <a:endParaRPr lang="nl-NL"/>
          </a:p>
        </p:txBody>
      </p:sp>
    </p:spTree>
    <p:extLst>
      <p:ext uri="{BB962C8B-B14F-4D97-AF65-F5344CB8AC3E}">
        <p14:creationId xmlns:p14="http://schemas.microsoft.com/office/powerpoint/2010/main" val="333599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2021 zijn er 7 bijeenkomsten geweest voor </a:t>
            </a:r>
            <a:r>
              <a:rPr lang="nl-NL" dirty="0" err="1"/>
              <a:t>Jong&amp;Out</a:t>
            </a:r>
            <a:r>
              <a:rPr lang="nl-NL" dirty="0"/>
              <a:t>. Door de corona konden we niet aan gewenste 10 per jaar komen. We hebben in 2021 ook minder subsidie gekregen voor </a:t>
            </a:r>
            <a:r>
              <a:rPr lang="nl-NL" dirty="0" err="1"/>
              <a:t>Jong&amp;Out</a:t>
            </a:r>
            <a:r>
              <a:rPr lang="nl-NL" dirty="0"/>
              <a:t>. In 2020 was dit nog 1400 voor het hele jaar en in 2021 was dit nog maar 750. Toch hebben we elke meeting weer goed uitgepakt waarin de speurtocht en Halloween echte uitspringers waren. Met een gemiddelde bezoekers aantal van 12 deelnemers is elke meeting weer een feestje. </a:t>
            </a:r>
          </a:p>
          <a:p>
            <a:endParaRPr lang="nl-NL" dirty="0"/>
          </a:p>
          <a:p>
            <a:r>
              <a:rPr lang="nl-NL" dirty="0"/>
              <a:t>In 2021 werd begonnen met werven van vrijwilligers voor een locatie van de </a:t>
            </a:r>
            <a:r>
              <a:rPr lang="nl-NL" dirty="0" err="1"/>
              <a:t>Jong&amp;Out</a:t>
            </a:r>
            <a:r>
              <a:rPr lang="nl-NL" dirty="0"/>
              <a:t> groep in Sneek. Eind 2021 waren er 3 vrijwilligers gevonden om de groep te draaien. Ze zijn daarmee begonnen in januari van 2022. </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8</a:t>
            </a:fld>
            <a:endParaRPr lang="nl-NL"/>
          </a:p>
        </p:txBody>
      </p:sp>
    </p:spTree>
    <p:extLst>
      <p:ext uri="{BB962C8B-B14F-4D97-AF65-F5344CB8AC3E}">
        <p14:creationId xmlns:p14="http://schemas.microsoft.com/office/powerpoint/2010/main" val="2448973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Foto impressie jong en out</a:t>
            </a:r>
          </a:p>
        </p:txBody>
      </p:sp>
      <p:sp>
        <p:nvSpPr>
          <p:cNvPr id="4" name="Tijdelijke aanduiding voor dianummer 3"/>
          <p:cNvSpPr>
            <a:spLocks noGrp="1"/>
          </p:cNvSpPr>
          <p:nvPr>
            <p:ph type="sldNum" sz="quarter" idx="5"/>
          </p:nvPr>
        </p:nvSpPr>
        <p:spPr/>
        <p:txBody>
          <a:bodyPr/>
          <a:lstStyle/>
          <a:p>
            <a:fld id="{885889DC-BFA2-4BDB-9217-ED930ADA0CF6}" type="slidenum">
              <a:rPr lang="nl-NL" smtClean="0"/>
              <a:t>9</a:t>
            </a:fld>
            <a:endParaRPr lang="nl-NL"/>
          </a:p>
        </p:txBody>
      </p:sp>
    </p:spTree>
    <p:extLst>
      <p:ext uri="{BB962C8B-B14F-4D97-AF65-F5344CB8AC3E}">
        <p14:creationId xmlns:p14="http://schemas.microsoft.com/office/powerpoint/2010/main" val="2522318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nl-NL"/>
              <a:t>Klik om stijl te bewerken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D2537187-0009-47F5-8182-13775FD1D3B8}" type="datetimeFigureOut">
              <a:rPr lang="nl-NL" smtClean="0"/>
              <a:t>4-7-2022</a:t>
            </a:fld>
            <a:endParaRPr lang="nl-NL"/>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nl-NL"/>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A14F3B25-6530-41BD-A70F-58F6B57A978A}" type="slidenum">
              <a:rPr lang="nl-NL" smtClean="0"/>
              <a:t>‹nr.›</a:t>
            </a:fld>
            <a:endParaRPr lang="nl-NL"/>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7659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2537187-0009-47F5-8182-13775FD1D3B8}" type="datetimeFigureOut">
              <a:rPr lang="nl-NL" smtClean="0"/>
              <a:t>4-7-2022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1622685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2537187-0009-47F5-8182-13775FD1D3B8}" type="datetimeFigureOut">
              <a:rPr lang="nl-NL" smtClean="0"/>
              <a:t>4-7-2022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324197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2537187-0009-47F5-8182-13775FD1D3B8}" type="datetimeFigureOut">
              <a:rPr lang="nl-NL" smtClean="0"/>
              <a:t>4-7-2022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1529308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nl-NL"/>
              <a:t>Klik om stijl te bewerken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D2537187-0009-47F5-8182-13775FD1D3B8}" type="datetimeFigureOut">
              <a:rPr lang="nl-NL" smtClean="0"/>
              <a:t>4-7-2022</a:t>
            </a:fld>
            <a:endParaRPr lang="nl-NL"/>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A14F3B25-6530-41BD-A70F-58F6B57A978A}" type="slidenum">
              <a:rPr lang="nl-NL" smtClean="0"/>
              <a:t>‹nr.›</a:t>
            </a:fld>
            <a:endParaRPr lang="nl-NL"/>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55884469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2537187-0009-47F5-8182-13775FD1D3B8}" type="datetimeFigureOut">
              <a:rPr lang="nl-NL" smtClean="0"/>
              <a:t>4-7-2022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350121764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nl-NL"/>
              <a:t>Klik om stijl te bewerken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257300"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633864" y="2909102"/>
            <a:ext cx="4800600" cy="299639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2537187-0009-47F5-8182-13775FD1D3B8}" type="datetimeFigureOut">
              <a:rPr lang="nl-NL" smtClean="0"/>
              <a:t>4-7-2022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82714298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D2537187-0009-47F5-8182-13775FD1D3B8}" type="datetimeFigureOut">
              <a:rPr lang="nl-NL" smtClean="0"/>
              <a:t>4-7-2022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3910871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537187-0009-47F5-8182-13775FD1D3B8}" type="datetimeFigureOut">
              <a:rPr lang="nl-NL" smtClean="0"/>
              <a:t>4-7-2022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2883167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nl-NL"/>
              <a:t>Klik om stijl te bewerken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051" y="6375679"/>
            <a:ext cx="1233355" cy="348462"/>
          </a:xfrm>
        </p:spPr>
        <p:txBody>
          <a:bodyPr/>
          <a:lstStyle/>
          <a:p>
            <a:fld id="{D2537187-0009-47F5-8182-13775FD1D3B8}" type="datetimeFigureOut">
              <a:rPr lang="nl-NL" smtClean="0"/>
              <a:t>4-7-2022</a:t>
            </a:fld>
            <a:endParaRPr lang="nl-NL"/>
          </a:p>
        </p:txBody>
      </p:sp>
      <p:sp>
        <p:nvSpPr>
          <p:cNvPr id="6" name="Footer Placeholder 5"/>
          <p:cNvSpPr>
            <a:spLocks noGrp="1"/>
          </p:cNvSpPr>
          <p:nvPr>
            <p:ph type="ftr" sz="quarter" idx="11"/>
          </p:nvPr>
        </p:nvSpPr>
        <p:spPr>
          <a:xfrm>
            <a:off x="2103620" y="6375679"/>
            <a:ext cx="3482179" cy="345796"/>
          </a:xfrm>
        </p:spPr>
        <p:txBody>
          <a:bodyPr/>
          <a:lstStyle/>
          <a:p>
            <a:endParaRPr lang="nl-NL"/>
          </a:p>
        </p:txBody>
      </p:sp>
      <p:sp>
        <p:nvSpPr>
          <p:cNvPr id="7" name="Slide Number Placeholder 6"/>
          <p:cNvSpPr>
            <a:spLocks noGrp="1"/>
          </p:cNvSpPr>
          <p:nvPr>
            <p:ph type="sldNum" sz="quarter" idx="12"/>
          </p:nvPr>
        </p:nvSpPr>
        <p:spPr>
          <a:xfrm>
            <a:off x="5691014" y="6375679"/>
            <a:ext cx="1232456" cy="345796"/>
          </a:xfrm>
        </p:spPr>
        <p:txBody>
          <a:bodyPr/>
          <a:lstStyle/>
          <a:p>
            <a:fld id="{A14F3B25-6530-41BD-A70F-58F6B57A978A}" type="slidenum">
              <a:rPr lang="nl-NL" smtClean="0"/>
              <a:t>‹nr.›</a:t>
            </a:fld>
            <a:endParaRPr lang="nl-NL"/>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2117750"/>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nl-NL"/>
              <a:t>Klik om stijl te bewerken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65950" y="6375679"/>
            <a:ext cx="1232456" cy="348462"/>
          </a:xfrm>
        </p:spPr>
        <p:txBody>
          <a:bodyPr/>
          <a:lstStyle/>
          <a:p>
            <a:fld id="{D2537187-0009-47F5-8182-13775FD1D3B8}" type="datetimeFigureOut">
              <a:rPr lang="nl-NL" smtClean="0"/>
              <a:t>4-7-2022</a:t>
            </a:fld>
            <a:endParaRPr lang="nl-NL"/>
          </a:p>
        </p:txBody>
      </p:sp>
      <p:sp>
        <p:nvSpPr>
          <p:cNvPr id="6" name="Footer Placeholder 5"/>
          <p:cNvSpPr>
            <a:spLocks noGrp="1"/>
          </p:cNvSpPr>
          <p:nvPr>
            <p:ph type="ftr" sz="quarter" idx="11"/>
          </p:nvPr>
        </p:nvSpPr>
        <p:spPr>
          <a:xfrm>
            <a:off x="2103621" y="6375679"/>
            <a:ext cx="3482178" cy="345796"/>
          </a:xfrm>
        </p:spPr>
        <p:txBody>
          <a:bodyPr/>
          <a:lstStyle/>
          <a:p>
            <a:endParaRPr lang="nl-NL"/>
          </a:p>
        </p:txBody>
      </p:sp>
      <p:sp>
        <p:nvSpPr>
          <p:cNvPr id="7" name="Slide Number Placeholder 6"/>
          <p:cNvSpPr>
            <a:spLocks noGrp="1"/>
          </p:cNvSpPr>
          <p:nvPr>
            <p:ph type="sldNum" sz="quarter" idx="12"/>
          </p:nvPr>
        </p:nvSpPr>
        <p:spPr>
          <a:xfrm>
            <a:off x="5687568" y="6375679"/>
            <a:ext cx="1234440" cy="345796"/>
          </a:xfrm>
        </p:spPr>
        <p:txBody>
          <a:bodyPr/>
          <a:lstStyle/>
          <a:p>
            <a:fld id="{A14F3B25-6530-41BD-A70F-58F6B57A978A}" type="slidenum">
              <a:rPr lang="nl-NL" smtClean="0"/>
              <a:t>‹nr.›</a:t>
            </a:fld>
            <a:endParaRPr lang="nl-NL"/>
          </a:p>
        </p:txBody>
      </p:sp>
    </p:spTree>
    <p:extLst>
      <p:ext uri="{BB962C8B-B14F-4D97-AF65-F5344CB8AC3E}">
        <p14:creationId xmlns:p14="http://schemas.microsoft.com/office/powerpoint/2010/main" val="416422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D2537187-0009-47F5-8182-13775FD1D3B8}" type="datetimeFigureOut">
              <a:rPr lang="nl-NL" smtClean="0"/>
              <a:t>4-7-2022</a:t>
            </a:fld>
            <a:endParaRPr lang="nl-NL"/>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nl-NL"/>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A14F3B25-6530-41BD-A70F-58F6B57A978A}" type="slidenum">
              <a:rPr lang="nl-NL" smtClean="0"/>
              <a:t>‹nr.›</a:t>
            </a:fld>
            <a:endParaRPr lang="nl-NL"/>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84997356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jpg"/><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D8D8D-22E2-0C8B-7CA4-9524BA0416F7}"/>
              </a:ext>
            </a:extLst>
          </p:cNvPr>
          <p:cNvSpPr>
            <a:spLocks noGrp="1"/>
          </p:cNvSpPr>
          <p:nvPr>
            <p:ph type="ctrTitle"/>
          </p:nvPr>
        </p:nvSpPr>
        <p:spPr>
          <a:xfrm>
            <a:off x="1078522" y="1151869"/>
            <a:ext cx="10318418" cy="1653865"/>
          </a:xfrm>
        </p:spPr>
        <p:txBody>
          <a:bodyPr/>
          <a:lstStyle/>
          <a:p>
            <a:r>
              <a:rPr lang="nl-NL" dirty="0"/>
              <a:t>2021</a:t>
            </a:r>
          </a:p>
        </p:txBody>
      </p:sp>
      <p:sp>
        <p:nvSpPr>
          <p:cNvPr id="3" name="Ondertitel 2">
            <a:extLst>
              <a:ext uri="{FF2B5EF4-FFF2-40B4-BE49-F238E27FC236}">
                <a16:creationId xmlns:a16="http://schemas.microsoft.com/office/drawing/2014/main" id="{54F94608-F6F9-903E-1FB0-C88AE063A198}"/>
              </a:ext>
            </a:extLst>
          </p:cNvPr>
          <p:cNvSpPr>
            <a:spLocks noGrp="1"/>
          </p:cNvSpPr>
          <p:nvPr>
            <p:ph type="subTitle" idx="1"/>
          </p:nvPr>
        </p:nvSpPr>
        <p:spPr/>
        <p:txBody>
          <a:bodyPr/>
          <a:lstStyle/>
          <a:p>
            <a:r>
              <a:rPr lang="nl-NL" dirty="0"/>
              <a:t>COC Friesland Jaarverslag</a:t>
            </a:r>
          </a:p>
        </p:txBody>
      </p:sp>
      <p:pic>
        <p:nvPicPr>
          <p:cNvPr id="5" name="Afbeelding 4">
            <a:extLst>
              <a:ext uri="{FF2B5EF4-FFF2-40B4-BE49-F238E27FC236}">
                <a16:creationId xmlns:a16="http://schemas.microsoft.com/office/drawing/2014/main" id="{93113088-7ADE-4529-A77D-D3F8EEB9C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568" y="2602873"/>
            <a:ext cx="2752864" cy="2752252"/>
          </a:xfrm>
          <a:prstGeom prst="rect">
            <a:avLst/>
          </a:prstGeom>
        </p:spPr>
      </p:pic>
    </p:spTree>
    <p:extLst>
      <p:ext uri="{BB962C8B-B14F-4D97-AF65-F5344CB8AC3E}">
        <p14:creationId xmlns:p14="http://schemas.microsoft.com/office/powerpoint/2010/main" val="96614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34910-5C7C-F412-E148-E52A23A8C821}"/>
              </a:ext>
            </a:extLst>
          </p:cNvPr>
          <p:cNvSpPr>
            <a:spLocks noGrp="1"/>
          </p:cNvSpPr>
          <p:nvPr>
            <p:ph type="title"/>
          </p:nvPr>
        </p:nvSpPr>
        <p:spPr/>
        <p:txBody>
          <a:bodyPr/>
          <a:lstStyle/>
          <a:p>
            <a:r>
              <a:rPr lang="nl-NL" dirty="0" err="1"/>
              <a:t>Expreszo</a:t>
            </a:r>
            <a:br>
              <a:rPr lang="nl-NL" dirty="0"/>
            </a:br>
            <a:r>
              <a:rPr lang="nl-NL" sz="1800" dirty="0"/>
              <a:t>Jongeren van 18 t/m 26 jaar</a:t>
            </a:r>
            <a:endParaRPr lang="nl-NL" dirty="0"/>
          </a:p>
        </p:txBody>
      </p:sp>
      <p:sp>
        <p:nvSpPr>
          <p:cNvPr id="3" name="Tijdelijke aanduiding voor inhoud 2">
            <a:extLst>
              <a:ext uri="{FF2B5EF4-FFF2-40B4-BE49-F238E27FC236}">
                <a16:creationId xmlns:a16="http://schemas.microsoft.com/office/drawing/2014/main" id="{4ED78B85-7320-1450-1039-2AA86F695E32}"/>
              </a:ext>
            </a:extLst>
          </p:cNvPr>
          <p:cNvSpPr>
            <a:spLocks noGrp="1"/>
          </p:cNvSpPr>
          <p:nvPr>
            <p:ph sz="half" idx="1"/>
          </p:nvPr>
        </p:nvSpPr>
        <p:spPr/>
        <p:txBody>
          <a:bodyPr/>
          <a:lstStyle/>
          <a:p>
            <a:r>
              <a:rPr lang="nl-NL" dirty="0"/>
              <a:t>Februari </a:t>
            </a:r>
            <a:r>
              <a:rPr lang="nl-NL" dirty="0">
                <a:sym typeface="Wingdings" panose="05000000000000000000" pitchFamily="2" charset="2"/>
              </a:rPr>
              <a:t> </a:t>
            </a:r>
            <a:r>
              <a:rPr lang="nl-NL" dirty="0" err="1">
                <a:sym typeface="Wingdings" panose="05000000000000000000" pitchFamily="2" charset="2"/>
              </a:rPr>
              <a:t>pubquiz</a:t>
            </a:r>
            <a:r>
              <a:rPr lang="nl-NL" dirty="0">
                <a:sym typeface="Wingdings" panose="05000000000000000000" pitchFamily="2" charset="2"/>
              </a:rPr>
              <a:t> (online)</a:t>
            </a:r>
          </a:p>
          <a:p>
            <a:r>
              <a:rPr lang="nl-NL" dirty="0">
                <a:sym typeface="Wingdings" panose="05000000000000000000" pitchFamily="2" charset="2"/>
              </a:rPr>
              <a:t>April  escape room (online)</a:t>
            </a:r>
          </a:p>
          <a:p>
            <a:r>
              <a:rPr lang="nl-NL" dirty="0">
                <a:sym typeface="Wingdings" panose="05000000000000000000" pitchFamily="2" charset="2"/>
              </a:rPr>
              <a:t>Juni  Picknick</a:t>
            </a:r>
          </a:p>
          <a:p>
            <a:r>
              <a:rPr lang="nl-NL" dirty="0">
                <a:sym typeface="Wingdings" panose="05000000000000000000" pitchFamily="2" charset="2"/>
              </a:rPr>
              <a:t>Juli  Picknick in de groene ster</a:t>
            </a:r>
          </a:p>
          <a:p>
            <a:r>
              <a:rPr lang="nl-NL" dirty="0">
                <a:sym typeface="Wingdings" panose="05000000000000000000" pitchFamily="2" charset="2"/>
              </a:rPr>
              <a:t>Oktober  Klei en knutsel avond</a:t>
            </a:r>
          </a:p>
          <a:p>
            <a:endParaRPr lang="nl-NL" dirty="0"/>
          </a:p>
        </p:txBody>
      </p:sp>
      <p:pic>
        <p:nvPicPr>
          <p:cNvPr id="6" name="Tijdelijke aanduiding voor inhoud 5">
            <a:extLst>
              <a:ext uri="{FF2B5EF4-FFF2-40B4-BE49-F238E27FC236}">
                <a16:creationId xmlns:a16="http://schemas.microsoft.com/office/drawing/2014/main" id="{F38C2997-8E06-2B79-9972-A1C6C376FB9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6000" y="382385"/>
            <a:ext cx="3361098" cy="3361098"/>
          </a:xfrm>
          <a:prstGeom prst="rect">
            <a:avLst/>
          </a:prstGeom>
          <a:ln>
            <a:noFill/>
          </a:ln>
          <a:effectLst>
            <a:softEdge rad="112500"/>
          </a:effectLst>
        </p:spPr>
      </p:pic>
      <p:pic>
        <p:nvPicPr>
          <p:cNvPr id="8" name="Afbeelding 7">
            <a:extLst>
              <a:ext uri="{FF2B5EF4-FFF2-40B4-BE49-F238E27FC236}">
                <a16:creationId xmlns:a16="http://schemas.microsoft.com/office/drawing/2014/main" id="{92D5927B-A262-4087-033E-480CD2044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394" y="2913960"/>
            <a:ext cx="3361097" cy="3361097"/>
          </a:xfrm>
          <a:prstGeom prst="rect">
            <a:avLst/>
          </a:prstGeom>
          <a:ln>
            <a:noFill/>
          </a:ln>
          <a:effectLst>
            <a:softEdge rad="112500"/>
          </a:effectLst>
        </p:spPr>
      </p:pic>
    </p:spTree>
    <p:extLst>
      <p:ext uri="{BB962C8B-B14F-4D97-AF65-F5344CB8AC3E}">
        <p14:creationId xmlns:p14="http://schemas.microsoft.com/office/powerpoint/2010/main" val="32805109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2278D1-AF02-0C22-3DE2-FE1E31D4C0FF}"/>
              </a:ext>
            </a:extLst>
          </p:cNvPr>
          <p:cNvSpPr>
            <a:spLocks noGrp="1"/>
          </p:cNvSpPr>
          <p:nvPr>
            <p:ph type="title"/>
          </p:nvPr>
        </p:nvSpPr>
        <p:spPr/>
        <p:txBody>
          <a:bodyPr/>
          <a:lstStyle/>
          <a:p>
            <a:r>
              <a:rPr lang="nl-NL" dirty="0"/>
              <a:t>Transgendergroep Friesland</a:t>
            </a:r>
          </a:p>
        </p:txBody>
      </p:sp>
      <p:sp>
        <p:nvSpPr>
          <p:cNvPr id="3" name="Tijdelijke aanduiding voor inhoud 2">
            <a:extLst>
              <a:ext uri="{FF2B5EF4-FFF2-40B4-BE49-F238E27FC236}">
                <a16:creationId xmlns:a16="http://schemas.microsoft.com/office/drawing/2014/main" id="{B02D805A-3FD9-A6F2-E307-E7987F6556FB}"/>
              </a:ext>
            </a:extLst>
          </p:cNvPr>
          <p:cNvSpPr>
            <a:spLocks noGrp="1"/>
          </p:cNvSpPr>
          <p:nvPr>
            <p:ph sz="half" idx="1"/>
          </p:nvPr>
        </p:nvSpPr>
        <p:spPr/>
        <p:txBody>
          <a:bodyPr/>
          <a:lstStyle/>
          <a:p>
            <a:r>
              <a:rPr lang="nl-NL" dirty="0"/>
              <a:t>September</a:t>
            </a:r>
          </a:p>
          <a:p>
            <a:r>
              <a:rPr lang="nl-NL" dirty="0"/>
              <a:t>Oktober</a:t>
            </a:r>
          </a:p>
          <a:p>
            <a:pPr marL="0" indent="0">
              <a:buNone/>
            </a:pPr>
            <a:endParaRPr lang="nl-NL" dirty="0"/>
          </a:p>
          <a:p>
            <a:pPr marL="0" indent="0">
              <a:buNone/>
            </a:pPr>
            <a:r>
              <a:rPr lang="nl-NL" dirty="0"/>
              <a:t>Overige maanden waren er geen bijeenkomsten i.v.m. corona</a:t>
            </a:r>
          </a:p>
          <a:p>
            <a:pPr marL="0" indent="0">
              <a:buNone/>
            </a:pPr>
            <a:endParaRPr lang="nl-NL" dirty="0"/>
          </a:p>
          <a:p>
            <a:pPr marL="0" indent="0">
              <a:buNone/>
            </a:pPr>
            <a:r>
              <a:rPr lang="nl-NL" dirty="0"/>
              <a:t>TGF wisselt </a:t>
            </a:r>
            <a:r>
              <a:rPr lang="nl-NL" dirty="0" err="1"/>
              <a:t>fun</a:t>
            </a:r>
            <a:r>
              <a:rPr lang="nl-NL" dirty="0"/>
              <a:t> activiteiten af met thema activiteiten. </a:t>
            </a:r>
          </a:p>
        </p:txBody>
      </p:sp>
    </p:spTree>
    <p:extLst>
      <p:ext uri="{BB962C8B-B14F-4D97-AF65-F5344CB8AC3E}">
        <p14:creationId xmlns:p14="http://schemas.microsoft.com/office/powerpoint/2010/main" val="2943098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6AD26D-AD03-E281-1FD9-46DE7786A0F4}"/>
              </a:ext>
            </a:extLst>
          </p:cNvPr>
          <p:cNvSpPr>
            <a:spLocks noGrp="1"/>
          </p:cNvSpPr>
          <p:nvPr>
            <p:ph type="title"/>
          </p:nvPr>
        </p:nvSpPr>
        <p:spPr/>
        <p:txBody>
          <a:bodyPr/>
          <a:lstStyle/>
          <a:p>
            <a:r>
              <a:rPr lang="nl-NL" dirty="0" err="1"/>
              <a:t>ROzee</a:t>
            </a:r>
            <a:endParaRPr lang="nl-NL" dirty="0"/>
          </a:p>
        </p:txBody>
      </p:sp>
      <p:sp>
        <p:nvSpPr>
          <p:cNvPr id="3" name="Tijdelijke aanduiding voor inhoud 2">
            <a:extLst>
              <a:ext uri="{FF2B5EF4-FFF2-40B4-BE49-F238E27FC236}">
                <a16:creationId xmlns:a16="http://schemas.microsoft.com/office/drawing/2014/main" id="{8AF709F0-8A5C-48B8-81E0-B8DA1F52C53D}"/>
              </a:ext>
            </a:extLst>
          </p:cNvPr>
          <p:cNvSpPr>
            <a:spLocks noGrp="1"/>
          </p:cNvSpPr>
          <p:nvPr>
            <p:ph sz="half" idx="1"/>
          </p:nvPr>
        </p:nvSpPr>
        <p:spPr>
          <a:xfrm>
            <a:off x="1257299" y="2286000"/>
            <a:ext cx="9771257" cy="4014439"/>
          </a:xfrm>
        </p:spPr>
        <p:txBody>
          <a:bodyPr/>
          <a:lstStyle/>
          <a:p>
            <a:r>
              <a:rPr lang="nl-NL" dirty="0"/>
              <a:t>September - Thema: Homoseksualiteit in een gereformeerd gezin</a:t>
            </a:r>
          </a:p>
          <a:p>
            <a:r>
              <a:rPr lang="nl-NL" dirty="0"/>
              <a:t>Oktober - Thema: Roze Zaterdag, activiteiten in Friesland en berichtgeving in de media </a:t>
            </a:r>
          </a:p>
          <a:p>
            <a:r>
              <a:rPr lang="nl-NL" dirty="0"/>
              <a:t>November – Bezoek aan het Fries Museum</a:t>
            </a:r>
          </a:p>
          <a:p>
            <a:endParaRPr lang="nl-NL" dirty="0"/>
          </a:p>
          <a:p>
            <a:r>
              <a:rPr lang="nl-NL" dirty="0"/>
              <a:t>Informele lunch activiteit</a:t>
            </a:r>
          </a:p>
          <a:p>
            <a:endParaRPr lang="nl-NL" dirty="0"/>
          </a:p>
          <a:p>
            <a:r>
              <a:rPr lang="nl-NL" dirty="0"/>
              <a:t>In september is </a:t>
            </a:r>
            <a:r>
              <a:rPr lang="nl-NL" dirty="0" err="1"/>
              <a:t>Majo</a:t>
            </a:r>
            <a:r>
              <a:rPr lang="nl-NL" dirty="0"/>
              <a:t> Tigchelaar gestopt als begeleider en </a:t>
            </a:r>
            <a:r>
              <a:rPr lang="nl-NL" dirty="0" err="1"/>
              <a:t>Auk</a:t>
            </a:r>
            <a:r>
              <a:rPr lang="nl-NL" dirty="0"/>
              <a:t> Jager gestart als begeleider</a:t>
            </a:r>
          </a:p>
          <a:p>
            <a:endParaRPr lang="nl-NL" dirty="0"/>
          </a:p>
          <a:p>
            <a:r>
              <a:rPr lang="nl-NL" dirty="0" err="1"/>
              <a:t>Rozee</a:t>
            </a:r>
            <a:r>
              <a:rPr lang="nl-NL" dirty="0"/>
              <a:t> kreeg in 2021 ook een mooi logo: </a:t>
            </a:r>
          </a:p>
          <a:p>
            <a:pPr marL="0" indent="0">
              <a:buNone/>
            </a:pPr>
            <a:endParaRPr lang="nl-NL" dirty="0"/>
          </a:p>
        </p:txBody>
      </p:sp>
      <p:pic>
        <p:nvPicPr>
          <p:cNvPr id="6" name="Afbeelding 5">
            <a:extLst>
              <a:ext uri="{FF2B5EF4-FFF2-40B4-BE49-F238E27FC236}">
                <a16:creationId xmlns:a16="http://schemas.microsoft.com/office/drawing/2014/main" id="{4E22F136-5225-0448-D1E1-B72CF3AC5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839" y="5392818"/>
            <a:ext cx="2008903" cy="1183158"/>
          </a:xfrm>
          <a:prstGeom prst="rect">
            <a:avLst/>
          </a:prstGeom>
        </p:spPr>
      </p:pic>
    </p:spTree>
    <p:extLst>
      <p:ext uri="{BB962C8B-B14F-4D97-AF65-F5344CB8AC3E}">
        <p14:creationId xmlns:p14="http://schemas.microsoft.com/office/powerpoint/2010/main" val="4012843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E74B9C-4EC5-1392-CAEC-35D3C98C5F4E}"/>
              </a:ext>
            </a:extLst>
          </p:cNvPr>
          <p:cNvSpPr>
            <a:spLocks noGrp="1"/>
          </p:cNvSpPr>
          <p:nvPr>
            <p:ph type="title"/>
          </p:nvPr>
        </p:nvSpPr>
        <p:spPr/>
        <p:txBody>
          <a:bodyPr/>
          <a:lstStyle/>
          <a:p>
            <a:r>
              <a:rPr lang="nl-NL" dirty="0"/>
              <a:t>Filmavond</a:t>
            </a:r>
          </a:p>
        </p:txBody>
      </p:sp>
      <p:sp>
        <p:nvSpPr>
          <p:cNvPr id="3" name="Tijdelijke aanduiding voor inhoud 2">
            <a:extLst>
              <a:ext uri="{FF2B5EF4-FFF2-40B4-BE49-F238E27FC236}">
                <a16:creationId xmlns:a16="http://schemas.microsoft.com/office/drawing/2014/main" id="{109249F1-51D3-A44A-DEB1-EF9690B3B8FC}"/>
              </a:ext>
            </a:extLst>
          </p:cNvPr>
          <p:cNvSpPr>
            <a:spLocks noGrp="1"/>
          </p:cNvSpPr>
          <p:nvPr>
            <p:ph sz="half" idx="1"/>
          </p:nvPr>
        </p:nvSpPr>
        <p:spPr/>
        <p:txBody>
          <a:bodyPr/>
          <a:lstStyle/>
          <a:p>
            <a:r>
              <a:rPr lang="nl-NL" dirty="0"/>
              <a:t>Niet meer op kantoor</a:t>
            </a:r>
          </a:p>
          <a:p>
            <a:r>
              <a:rPr lang="nl-NL" dirty="0" err="1"/>
              <a:t>Slieker</a:t>
            </a:r>
            <a:r>
              <a:rPr lang="nl-NL" dirty="0"/>
              <a:t> (roze zaal)</a:t>
            </a:r>
          </a:p>
          <a:p>
            <a:r>
              <a:rPr lang="nl-NL" dirty="0"/>
              <a:t>Pathé (pride </a:t>
            </a:r>
            <a:r>
              <a:rPr lang="nl-NL" dirty="0" err="1"/>
              <a:t>night</a:t>
            </a:r>
            <a:r>
              <a:rPr lang="nl-NL" dirty="0"/>
              <a:t>)</a:t>
            </a:r>
          </a:p>
        </p:txBody>
      </p:sp>
      <p:pic>
        <p:nvPicPr>
          <p:cNvPr id="6" name="Tijdelijke aanduiding voor inhoud 5">
            <a:extLst>
              <a:ext uri="{FF2B5EF4-FFF2-40B4-BE49-F238E27FC236}">
                <a16:creationId xmlns:a16="http://schemas.microsoft.com/office/drawing/2014/main" id="{EA74F5DD-4F5C-F69B-4200-4878DF463C97}"/>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619267" y="583643"/>
            <a:ext cx="3798892" cy="3619500"/>
          </a:xfrm>
          <a:prstGeom prst="rect">
            <a:avLst/>
          </a:prstGeom>
          <a:ln>
            <a:noFill/>
          </a:ln>
          <a:effectLst>
            <a:softEdge rad="112500"/>
          </a:effectLst>
        </p:spPr>
      </p:pic>
      <p:pic>
        <p:nvPicPr>
          <p:cNvPr id="8" name="Afbeelding 7">
            <a:extLst>
              <a:ext uri="{FF2B5EF4-FFF2-40B4-BE49-F238E27FC236}">
                <a16:creationId xmlns:a16="http://schemas.microsoft.com/office/drawing/2014/main" id="{7C4A29B6-A686-D011-9F66-32541CA7B7CE}"/>
              </a:ext>
            </a:extLst>
          </p:cNvPr>
          <p:cNvPicPr>
            <a:picLocks noChangeAspect="1"/>
          </p:cNvPicPr>
          <p:nvPr/>
        </p:nvPicPr>
        <p:blipFill rotWithShape="1">
          <a:blip r:embed="rId4">
            <a:extLst>
              <a:ext uri="{28A0092B-C50C-407E-A947-70E740481C1C}">
                <a14:useLocalDpi xmlns:a14="http://schemas.microsoft.com/office/drawing/2010/main" val="0"/>
              </a:ext>
            </a:extLst>
          </a:blip>
          <a:srcRect t="31947"/>
          <a:stretch/>
        </p:blipFill>
        <p:spPr>
          <a:xfrm>
            <a:off x="8223912" y="3718836"/>
            <a:ext cx="3037127" cy="2756779"/>
          </a:xfrm>
          <a:prstGeom prst="rect">
            <a:avLst/>
          </a:prstGeom>
          <a:ln>
            <a:noFill/>
          </a:ln>
          <a:effectLst>
            <a:softEdge rad="112500"/>
          </a:effectLst>
        </p:spPr>
      </p:pic>
    </p:spTree>
    <p:extLst>
      <p:ext uri="{BB962C8B-B14F-4D97-AF65-F5344CB8AC3E}">
        <p14:creationId xmlns:p14="http://schemas.microsoft.com/office/powerpoint/2010/main" val="179845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4E3B34-ECEF-C5E3-34C9-EEFFF60BC141}"/>
              </a:ext>
            </a:extLst>
          </p:cNvPr>
          <p:cNvSpPr>
            <a:spLocks noGrp="1"/>
          </p:cNvSpPr>
          <p:nvPr>
            <p:ph type="title"/>
          </p:nvPr>
        </p:nvSpPr>
        <p:spPr/>
        <p:txBody>
          <a:bodyPr/>
          <a:lstStyle/>
          <a:p>
            <a:r>
              <a:rPr lang="nl-NL" dirty="0"/>
              <a:t>Projecten</a:t>
            </a:r>
          </a:p>
        </p:txBody>
      </p:sp>
      <p:sp>
        <p:nvSpPr>
          <p:cNvPr id="3" name="Tijdelijke aanduiding voor inhoud 2">
            <a:extLst>
              <a:ext uri="{FF2B5EF4-FFF2-40B4-BE49-F238E27FC236}">
                <a16:creationId xmlns:a16="http://schemas.microsoft.com/office/drawing/2014/main" id="{2DEA2228-BD1F-701D-E575-38C2A8D98D93}"/>
              </a:ext>
            </a:extLst>
          </p:cNvPr>
          <p:cNvSpPr>
            <a:spLocks noGrp="1"/>
          </p:cNvSpPr>
          <p:nvPr>
            <p:ph idx="1"/>
          </p:nvPr>
        </p:nvSpPr>
        <p:spPr/>
        <p:txBody>
          <a:bodyPr/>
          <a:lstStyle/>
          <a:p>
            <a:r>
              <a:rPr lang="nl-NL" dirty="0"/>
              <a:t>50 jaar COC Friesland</a:t>
            </a:r>
          </a:p>
          <a:p>
            <a:r>
              <a:rPr lang="nl-NL" u="sng" dirty="0"/>
              <a:t>1 april – 20 jaar homohuwelijk</a:t>
            </a:r>
          </a:p>
          <a:p>
            <a:r>
              <a:rPr lang="nl-NL" dirty="0"/>
              <a:t>Rainbow </a:t>
            </a:r>
            <a:r>
              <a:rPr lang="nl-NL" dirty="0" err="1"/>
              <a:t>VrijMiBo</a:t>
            </a:r>
            <a:endParaRPr lang="nl-NL" dirty="0"/>
          </a:p>
          <a:p>
            <a:r>
              <a:rPr lang="nl-NL" u="sng" dirty="0"/>
              <a:t>Roze zaterdag</a:t>
            </a:r>
          </a:p>
          <a:p>
            <a:r>
              <a:rPr lang="nl-NL" dirty="0"/>
              <a:t>Ledenvoordeel actie</a:t>
            </a:r>
          </a:p>
          <a:p>
            <a:r>
              <a:rPr lang="nl-NL" u="sng" dirty="0"/>
              <a:t>Demonstratie </a:t>
            </a:r>
            <a:r>
              <a:rPr lang="nl-NL" u="sng" dirty="0" err="1"/>
              <a:t>rainbow</a:t>
            </a:r>
            <a:endParaRPr lang="nl-NL" u="sng" dirty="0"/>
          </a:p>
          <a:p>
            <a:endParaRPr lang="nl-NL" dirty="0"/>
          </a:p>
        </p:txBody>
      </p:sp>
    </p:spTree>
    <p:extLst>
      <p:ext uri="{BB962C8B-B14F-4D97-AF65-F5344CB8AC3E}">
        <p14:creationId xmlns:p14="http://schemas.microsoft.com/office/powerpoint/2010/main" val="360822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F3163-4677-2FAB-E92A-BEB7F96BC4ED}"/>
              </a:ext>
            </a:extLst>
          </p:cNvPr>
          <p:cNvSpPr>
            <a:spLocks noGrp="1"/>
          </p:cNvSpPr>
          <p:nvPr>
            <p:ph type="title"/>
          </p:nvPr>
        </p:nvSpPr>
        <p:spPr/>
        <p:txBody>
          <a:bodyPr/>
          <a:lstStyle/>
          <a:p>
            <a:r>
              <a:rPr lang="nl-NL" dirty="0"/>
              <a:t>1 april – 20 jaar homohuwelijk</a:t>
            </a:r>
          </a:p>
        </p:txBody>
      </p:sp>
      <p:pic>
        <p:nvPicPr>
          <p:cNvPr id="7" name="Afbeelding 6">
            <a:extLst>
              <a:ext uri="{FF2B5EF4-FFF2-40B4-BE49-F238E27FC236}">
                <a16:creationId xmlns:a16="http://schemas.microsoft.com/office/drawing/2014/main" id="{18E17072-4DF3-0A22-3D1A-3DD09DFE2519}"/>
              </a:ext>
            </a:extLst>
          </p:cNvPr>
          <p:cNvPicPr>
            <a:picLocks noChangeAspect="1"/>
          </p:cNvPicPr>
          <p:nvPr/>
        </p:nvPicPr>
        <p:blipFill rotWithShape="1">
          <a:blip r:embed="rId3">
            <a:extLst>
              <a:ext uri="{28A0092B-C50C-407E-A947-70E740481C1C}">
                <a14:useLocalDpi xmlns:a14="http://schemas.microsoft.com/office/drawing/2010/main" val="0"/>
              </a:ext>
            </a:extLst>
          </a:blip>
          <a:srcRect l="16666" r="29653"/>
          <a:stretch/>
        </p:blipFill>
        <p:spPr>
          <a:xfrm>
            <a:off x="5620937" y="1153420"/>
            <a:ext cx="2566503" cy="2691560"/>
          </a:xfrm>
          <a:prstGeom prst="rect">
            <a:avLst/>
          </a:prstGeom>
          <a:ln>
            <a:noFill/>
          </a:ln>
          <a:effectLst>
            <a:softEdge rad="112500"/>
          </a:effectLst>
        </p:spPr>
      </p:pic>
      <p:pic>
        <p:nvPicPr>
          <p:cNvPr id="9" name="Afbeelding 8">
            <a:extLst>
              <a:ext uri="{FF2B5EF4-FFF2-40B4-BE49-F238E27FC236}">
                <a16:creationId xmlns:a16="http://schemas.microsoft.com/office/drawing/2014/main" id="{FE42F8C8-1901-C44C-CBAB-8C7FB5ECF535}"/>
              </a:ext>
            </a:extLst>
          </p:cNvPr>
          <p:cNvPicPr>
            <a:picLocks noChangeAspect="1"/>
          </p:cNvPicPr>
          <p:nvPr/>
        </p:nvPicPr>
        <p:blipFill rotWithShape="1">
          <a:blip r:embed="rId4">
            <a:extLst>
              <a:ext uri="{28A0092B-C50C-407E-A947-70E740481C1C}">
                <a14:useLocalDpi xmlns:a14="http://schemas.microsoft.com/office/drawing/2010/main" val="0"/>
              </a:ext>
            </a:extLst>
          </a:blip>
          <a:srcRect l="15186" t="6732" r="18746"/>
          <a:stretch/>
        </p:blipFill>
        <p:spPr>
          <a:xfrm>
            <a:off x="8379424" y="3564854"/>
            <a:ext cx="2842122" cy="3009147"/>
          </a:xfrm>
          <a:prstGeom prst="rect">
            <a:avLst/>
          </a:prstGeom>
          <a:ln>
            <a:noFill/>
          </a:ln>
          <a:effectLst>
            <a:softEdge rad="112500"/>
          </a:effectLst>
        </p:spPr>
      </p:pic>
      <p:pic>
        <p:nvPicPr>
          <p:cNvPr id="11" name="Afbeelding 10">
            <a:extLst>
              <a:ext uri="{FF2B5EF4-FFF2-40B4-BE49-F238E27FC236}">
                <a16:creationId xmlns:a16="http://schemas.microsoft.com/office/drawing/2014/main" id="{20D19284-B505-4842-D5EB-A75EAC58BAC5}"/>
              </a:ext>
            </a:extLst>
          </p:cNvPr>
          <p:cNvPicPr>
            <a:picLocks noChangeAspect="1"/>
          </p:cNvPicPr>
          <p:nvPr/>
        </p:nvPicPr>
        <p:blipFill rotWithShape="1">
          <a:blip r:embed="rId5">
            <a:extLst>
              <a:ext uri="{28A0092B-C50C-407E-A947-70E740481C1C}">
                <a14:useLocalDpi xmlns:a14="http://schemas.microsoft.com/office/drawing/2010/main" val="0"/>
              </a:ext>
            </a:extLst>
          </a:blip>
          <a:srcRect l="20860" t="4355" b="15603"/>
          <a:stretch/>
        </p:blipFill>
        <p:spPr>
          <a:xfrm>
            <a:off x="1645583" y="3752064"/>
            <a:ext cx="3783370" cy="2869801"/>
          </a:xfrm>
          <a:prstGeom prst="rect">
            <a:avLst/>
          </a:prstGeom>
          <a:ln>
            <a:noFill/>
          </a:ln>
          <a:effectLst>
            <a:softEdge rad="112500"/>
          </a:effectLst>
        </p:spPr>
      </p:pic>
      <p:pic>
        <p:nvPicPr>
          <p:cNvPr id="13" name="Afbeelding 12">
            <a:extLst>
              <a:ext uri="{FF2B5EF4-FFF2-40B4-BE49-F238E27FC236}">
                <a16:creationId xmlns:a16="http://schemas.microsoft.com/office/drawing/2014/main" id="{C9601BC8-50F0-F646-64D3-E2CCF0D1274A}"/>
              </a:ext>
            </a:extLst>
          </p:cNvPr>
          <p:cNvPicPr>
            <a:picLocks noChangeAspect="1"/>
          </p:cNvPicPr>
          <p:nvPr/>
        </p:nvPicPr>
        <p:blipFill rotWithShape="1">
          <a:blip r:embed="rId6">
            <a:extLst>
              <a:ext uri="{28A0092B-C50C-407E-A947-70E740481C1C}">
                <a14:useLocalDpi xmlns:a14="http://schemas.microsoft.com/office/drawing/2010/main" val="0"/>
              </a:ext>
            </a:extLst>
          </a:blip>
          <a:srcRect l="33631" t="7778" b="9307"/>
          <a:stretch/>
        </p:blipFill>
        <p:spPr>
          <a:xfrm>
            <a:off x="5620937" y="4131911"/>
            <a:ext cx="2657449" cy="2489954"/>
          </a:xfrm>
          <a:prstGeom prst="rect">
            <a:avLst/>
          </a:prstGeom>
          <a:ln>
            <a:noFill/>
          </a:ln>
          <a:effectLst>
            <a:softEdge rad="112500"/>
          </a:effectLst>
        </p:spPr>
      </p:pic>
      <p:pic>
        <p:nvPicPr>
          <p:cNvPr id="15" name="Afbeelding 14">
            <a:extLst>
              <a:ext uri="{FF2B5EF4-FFF2-40B4-BE49-F238E27FC236}">
                <a16:creationId xmlns:a16="http://schemas.microsoft.com/office/drawing/2014/main" id="{26AE2649-84C5-7F93-74F2-BCBB6E0E3574}"/>
              </a:ext>
            </a:extLst>
          </p:cNvPr>
          <p:cNvPicPr>
            <a:picLocks noChangeAspect="1"/>
          </p:cNvPicPr>
          <p:nvPr/>
        </p:nvPicPr>
        <p:blipFill rotWithShape="1">
          <a:blip r:embed="rId7">
            <a:extLst>
              <a:ext uri="{28A0092B-C50C-407E-A947-70E740481C1C}">
                <a14:useLocalDpi xmlns:a14="http://schemas.microsoft.com/office/drawing/2010/main" val="0"/>
              </a:ext>
            </a:extLst>
          </a:blip>
          <a:srcRect l="10125" t="19538" r="21740" b="22904"/>
          <a:stretch/>
        </p:blipFill>
        <p:spPr>
          <a:xfrm>
            <a:off x="1578152" y="1114571"/>
            <a:ext cx="3867400" cy="2450283"/>
          </a:xfrm>
          <a:prstGeom prst="rect">
            <a:avLst/>
          </a:prstGeom>
          <a:ln>
            <a:noFill/>
          </a:ln>
          <a:effectLst>
            <a:softEdge rad="112500"/>
          </a:effectLst>
        </p:spPr>
      </p:pic>
      <p:pic>
        <p:nvPicPr>
          <p:cNvPr id="17" name="Afbeelding 16">
            <a:extLst>
              <a:ext uri="{FF2B5EF4-FFF2-40B4-BE49-F238E27FC236}">
                <a16:creationId xmlns:a16="http://schemas.microsoft.com/office/drawing/2014/main" id="{3C5E3257-E0C0-B81E-5EB0-43FB993BE03B}"/>
              </a:ext>
            </a:extLst>
          </p:cNvPr>
          <p:cNvPicPr>
            <a:picLocks noChangeAspect="1"/>
          </p:cNvPicPr>
          <p:nvPr/>
        </p:nvPicPr>
        <p:blipFill rotWithShape="1">
          <a:blip r:embed="rId8">
            <a:extLst>
              <a:ext uri="{28A0092B-C50C-407E-A947-70E740481C1C}">
                <a14:useLocalDpi xmlns:a14="http://schemas.microsoft.com/office/drawing/2010/main" val="0"/>
              </a:ext>
            </a:extLst>
          </a:blip>
          <a:srcRect l="15610" t="27333" r="20528" b="11815"/>
          <a:stretch/>
        </p:blipFill>
        <p:spPr>
          <a:xfrm>
            <a:off x="8362825" y="1130178"/>
            <a:ext cx="3048437" cy="2178571"/>
          </a:xfrm>
          <a:prstGeom prst="rect">
            <a:avLst/>
          </a:prstGeom>
          <a:ln>
            <a:noFill/>
          </a:ln>
          <a:effectLst>
            <a:softEdge rad="112500"/>
          </a:effectLst>
        </p:spPr>
      </p:pic>
    </p:spTree>
    <p:extLst>
      <p:ext uri="{BB962C8B-B14F-4D97-AF65-F5344CB8AC3E}">
        <p14:creationId xmlns:p14="http://schemas.microsoft.com/office/powerpoint/2010/main" val="404598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3713A5-6E4C-B22B-31F8-8DBA71995345}"/>
              </a:ext>
            </a:extLst>
          </p:cNvPr>
          <p:cNvSpPr>
            <a:spLocks noGrp="1"/>
          </p:cNvSpPr>
          <p:nvPr>
            <p:ph type="title"/>
          </p:nvPr>
        </p:nvSpPr>
        <p:spPr/>
        <p:txBody>
          <a:bodyPr/>
          <a:lstStyle/>
          <a:p>
            <a:r>
              <a:rPr lang="nl-NL" dirty="0"/>
              <a:t>Demonstratie </a:t>
            </a:r>
            <a:r>
              <a:rPr lang="nl-NL" dirty="0" err="1"/>
              <a:t>rainbow</a:t>
            </a:r>
            <a:endParaRPr lang="nl-NL" dirty="0"/>
          </a:p>
        </p:txBody>
      </p:sp>
      <p:pic>
        <p:nvPicPr>
          <p:cNvPr id="7" name="Afbeelding 6">
            <a:extLst>
              <a:ext uri="{FF2B5EF4-FFF2-40B4-BE49-F238E27FC236}">
                <a16:creationId xmlns:a16="http://schemas.microsoft.com/office/drawing/2014/main" id="{0E2E93B4-EAF3-A2EF-1BA7-70B205F89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627" y="1128451"/>
            <a:ext cx="4572000" cy="3429000"/>
          </a:xfrm>
          <a:prstGeom prst="rect">
            <a:avLst/>
          </a:prstGeom>
          <a:ln>
            <a:noFill/>
          </a:ln>
          <a:effectLst>
            <a:softEdge rad="112500"/>
          </a:effectLst>
        </p:spPr>
      </p:pic>
      <p:pic>
        <p:nvPicPr>
          <p:cNvPr id="9" name="Afbeelding 8">
            <a:extLst>
              <a:ext uri="{FF2B5EF4-FFF2-40B4-BE49-F238E27FC236}">
                <a16:creationId xmlns:a16="http://schemas.microsoft.com/office/drawing/2014/main" id="{E62C3C4D-3765-C340-8F80-C27BF9CEEDE1}"/>
              </a:ext>
            </a:extLst>
          </p:cNvPr>
          <p:cNvPicPr>
            <a:picLocks noChangeAspect="1"/>
          </p:cNvPicPr>
          <p:nvPr/>
        </p:nvPicPr>
        <p:blipFill rotWithShape="1">
          <a:blip r:embed="rId4">
            <a:extLst>
              <a:ext uri="{28A0092B-C50C-407E-A947-70E740481C1C}">
                <a14:useLocalDpi xmlns:a14="http://schemas.microsoft.com/office/drawing/2010/main" val="0"/>
              </a:ext>
            </a:extLst>
          </a:blip>
          <a:srcRect t="11617" r="19835" b="17623"/>
          <a:stretch/>
        </p:blipFill>
        <p:spPr>
          <a:xfrm>
            <a:off x="3473328" y="3558011"/>
            <a:ext cx="4554080" cy="3014805"/>
          </a:xfrm>
          <a:prstGeom prst="rect">
            <a:avLst/>
          </a:prstGeom>
          <a:ln>
            <a:noFill/>
          </a:ln>
          <a:effectLst>
            <a:softEdge rad="112500"/>
          </a:effectLst>
        </p:spPr>
      </p:pic>
      <p:pic>
        <p:nvPicPr>
          <p:cNvPr id="5" name="Tijdelijke aanduiding voor inhoud 4">
            <a:extLst>
              <a:ext uri="{FF2B5EF4-FFF2-40B4-BE49-F238E27FC236}">
                <a16:creationId xmlns:a16="http://schemas.microsoft.com/office/drawing/2014/main" id="{4D0B8F3D-3228-1E24-78DB-67DC70A4B1DA}"/>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406305" y="1323747"/>
            <a:ext cx="2758289" cy="2756205"/>
          </a:xfrm>
          <a:prstGeom prst="rect">
            <a:avLst/>
          </a:prstGeom>
          <a:ln>
            <a:noFill/>
          </a:ln>
          <a:effectLst>
            <a:softEdge rad="112500"/>
          </a:effectLst>
        </p:spPr>
      </p:pic>
    </p:spTree>
    <p:extLst>
      <p:ext uri="{BB962C8B-B14F-4D97-AF65-F5344CB8AC3E}">
        <p14:creationId xmlns:p14="http://schemas.microsoft.com/office/powerpoint/2010/main" val="3634669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42DD3-BEC3-1191-FC97-D3D72B7D936C}"/>
              </a:ext>
            </a:extLst>
          </p:cNvPr>
          <p:cNvSpPr>
            <a:spLocks noGrp="1"/>
          </p:cNvSpPr>
          <p:nvPr>
            <p:ph type="title"/>
          </p:nvPr>
        </p:nvSpPr>
        <p:spPr/>
        <p:txBody>
          <a:bodyPr/>
          <a:lstStyle/>
          <a:p>
            <a:r>
              <a:rPr lang="nl-NL" dirty="0"/>
              <a:t>Roze zaterdag</a:t>
            </a:r>
          </a:p>
        </p:txBody>
      </p:sp>
      <p:sp>
        <p:nvSpPr>
          <p:cNvPr id="8" name="Tijdelijke aanduiding voor inhoud 7">
            <a:extLst>
              <a:ext uri="{FF2B5EF4-FFF2-40B4-BE49-F238E27FC236}">
                <a16:creationId xmlns:a16="http://schemas.microsoft.com/office/drawing/2014/main" id="{47BAE246-A92C-16F9-04D9-59835A791A78}"/>
              </a:ext>
            </a:extLst>
          </p:cNvPr>
          <p:cNvSpPr>
            <a:spLocks noGrp="1"/>
          </p:cNvSpPr>
          <p:nvPr>
            <p:ph sz="half" idx="1"/>
          </p:nvPr>
        </p:nvSpPr>
        <p:spPr/>
        <p:txBody>
          <a:bodyPr/>
          <a:lstStyle/>
          <a:p>
            <a:r>
              <a:rPr lang="nl-NL" dirty="0"/>
              <a:t>Lancering roze educatie</a:t>
            </a:r>
          </a:p>
          <a:p>
            <a:r>
              <a:rPr lang="nl-NL" dirty="0"/>
              <a:t>Meevaren Pride Parade</a:t>
            </a:r>
          </a:p>
        </p:txBody>
      </p:sp>
      <p:pic>
        <p:nvPicPr>
          <p:cNvPr id="11" name="Tijdelijke aanduiding voor inhoud 10">
            <a:extLst>
              <a:ext uri="{FF2B5EF4-FFF2-40B4-BE49-F238E27FC236}">
                <a16:creationId xmlns:a16="http://schemas.microsoft.com/office/drawing/2014/main" id="{A80479B4-C86D-058C-3D32-CE2D82AC208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820"/>
          <a:stretch/>
        </p:blipFill>
        <p:spPr>
          <a:xfrm>
            <a:off x="7967050" y="382385"/>
            <a:ext cx="3647128" cy="5452827"/>
          </a:xfrm>
          <a:prstGeom prst="rect">
            <a:avLst/>
          </a:prstGeom>
          <a:ln>
            <a:noFill/>
          </a:ln>
          <a:effectLst>
            <a:softEdge rad="112500"/>
          </a:effectLst>
        </p:spPr>
      </p:pic>
      <p:pic>
        <p:nvPicPr>
          <p:cNvPr id="13" name="Afbeelding 12">
            <a:extLst>
              <a:ext uri="{FF2B5EF4-FFF2-40B4-BE49-F238E27FC236}">
                <a16:creationId xmlns:a16="http://schemas.microsoft.com/office/drawing/2014/main" id="{56039CD8-6489-D6AA-AAE4-D36A7FA32D7B}"/>
              </a:ext>
            </a:extLst>
          </p:cNvPr>
          <p:cNvPicPr>
            <a:picLocks noChangeAspect="1"/>
          </p:cNvPicPr>
          <p:nvPr/>
        </p:nvPicPr>
        <p:blipFill rotWithShape="1">
          <a:blip r:embed="rId4">
            <a:extLst>
              <a:ext uri="{28A0092B-C50C-407E-A947-70E740481C1C}">
                <a14:useLocalDpi xmlns:a14="http://schemas.microsoft.com/office/drawing/2010/main" val="0"/>
              </a:ext>
            </a:extLst>
          </a:blip>
          <a:srcRect l="29043"/>
          <a:stretch/>
        </p:blipFill>
        <p:spPr>
          <a:xfrm>
            <a:off x="4599161" y="2544861"/>
            <a:ext cx="4203071" cy="3994381"/>
          </a:xfrm>
          <a:prstGeom prst="rect">
            <a:avLst/>
          </a:prstGeom>
          <a:ln>
            <a:noFill/>
          </a:ln>
          <a:effectLst>
            <a:softEdge rad="112500"/>
          </a:effectLst>
        </p:spPr>
      </p:pic>
    </p:spTree>
    <p:extLst>
      <p:ext uri="{BB962C8B-B14F-4D97-AF65-F5344CB8AC3E}">
        <p14:creationId xmlns:p14="http://schemas.microsoft.com/office/powerpoint/2010/main" val="906303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7192F8-F791-606C-0011-20CF076B1184}"/>
              </a:ext>
            </a:extLst>
          </p:cNvPr>
          <p:cNvSpPr>
            <a:spLocks noGrp="1"/>
          </p:cNvSpPr>
          <p:nvPr>
            <p:ph type="title"/>
          </p:nvPr>
        </p:nvSpPr>
        <p:spPr/>
        <p:txBody>
          <a:bodyPr/>
          <a:lstStyle/>
          <a:p>
            <a:r>
              <a:rPr lang="nl-NL" dirty="0"/>
              <a:t>Vooruitblik 2022</a:t>
            </a:r>
          </a:p>
        </p:txBody>
      </p:sp>
      <p:sp>
        <p:nvSpPr>
          <p:cNvPr id="3" name="Tijdelijke aanduiding voor inhoud 2">
            <a:extLst>
              <a:ext uri="{FF2B5EF4-FFF2-40B4-BE49-F238E27FC236}">
                <a16:creationId xmlns:a16="http://schemas.microsoft.com/office/drawing/2014/main" id="{45B8BE19-B394-79E3-6825-B751E1811D96}"/>
              </a:ext>
            </a:extLst>
          </p:cNvPr>
          <p:cNvSpPr>
            <a:spLocks noGrp="1"/>
          </p:cNvSpPr>
          <p:nvPr>
            <p:ph idx="1"/>
          </p:nvPr>
        </p:nvSpPr>
        <p:spPr/>
        <p:txBody>
          <a:bodyPr/>
          <a:lstStyle/>
          <a:p>
            <a:r>
              <a:rPr lang="nl-NL" dirty="0"/>
              <a:t>Verhuizing 4.0</a:t>
            </a:r>
          </a:p>
          <a:p>
            <a:r>
              <a:rPr lang="nl-NL" dirty="0"/>
              <a:t>Nieuwe coördinator functies:  Veiligheidscoördinator, Zorggroepencoördinator</a:t>
            </a:r>
          </a:p>
          <a:p>
            <a:r>
              <a:rPr lang="nl-NL" dirty="0"/>
              <a:t>Projecten: LHBTIQ+ boekenbal, Roze Familiedag</a:t>
            </a:r>
          </a:p>
          <a:p>
            <a:r>
              <a:rPr lang="nl-NL" dirty="0"/>
              <a:t>Meer de deur uit!</a:t>
            </a:r>
          </a:p>
        </p:txBody>
      </p:sp>
      <p:pic>
        <p:nvPicPr>
          <p:cNvPr id="5" name="Afbeelding 4">
            <a:extLst>
              <a:ext uri="{FF2B5EF4-FFF2-40B4-BE49-F238E27FC236}">
                <a16:creationId xmlns:a16="http://schemas.microsoft.com/office/drawing/2014/main" id="{40DE06C7-20EA-1532-AE4E-F2997D56E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575" y="3651924"/>
            <a:ext cx="4493425" cy="2995616"/>
          </a:xfrm>
          <a:prstGeom prst="rect">
            <a:avLst/>
          </a:prstGeom>
          <a:ln>
            <a:noFill/>
          </a:ln>
          <a:effectLst>
            <a:softEdge rad="112500"/>
          </a:effectLst>
        </p:spPr>
      </p:pic>
    </p:spTree>
    <p:extLst>
      <p:ext uri="{BB962C8B-B14F-4D97-AF65-F5344CB8AC3E}">
        <p14:creationId xmlns:p14="http://schemas.microsoft.com/office/powerpoint/2010/main" val="2323112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3B1A61-C18A-6637-9B27-6C6B68A014C6}"/>
              </a:ext>
            </a:extLst>
          </p:cNvPr>
          <p:cNvSpPr>
            <a:spLocks noGrp="1"/>
          </p:cNvSpPr>
          <p:nvPr>
            <p:ph type="title"/>
          </p:nvPr>
        </p:nvSpPr>
        <p:spPr/>
        <p:txBody>
          <a:bodyPr/>
          <a:lstStyle/>
          <a:p>
            <a:r>
              <a:rPr lang="nl-NL" dirty="0"/>
              <a:t>2021</a:t>
            </a:r>
          </a:p>
        </p:txBody>
      </p:sp>
      <p:sp>
        <p:nvSpPr>
          <p:cNvPr id="3" name="Tijdelijke aanduiding voor inhoud 2">
            <a:extLst>
              <a:ext uri="{FF2B5EF4-FFF2-40B4-BE49-F238E27FC236}">
                <a16:creationId xmlns:a16="http://schemas.microsoft.com/office/drawing/2014/main" id="{95695530-F1A8-3D59-E444-B237FE403D4D}"/>
              </a:ext>
            </a:extLst>
          </p:cNvPr>
          <p:cNvSpPr>
            <a:spLocks noGrp="1"/>
          </p:cNvSpPr>
          <p:nvPr>
            <p:ph idx="1"/>
          </p:nvPr>
        </p:nvSpPr>
        <p:spPr/>
        <p:txBody>
          <a:bodyPr/>
          <a:lstStyle/>
          <a:p>
            <a:r>
              <a:rPr lang="nl-NL" dirty="0"/>
              <a:t>Invloed van Corona</a:t>
            </a:r>
          </a:p>
          <a:p>
            <a:r>
              <a:rPr lang="nl-NL" dirty="0"/>
              <a:t>Verhuizing 2021</a:t>
            </a:r>
          </a:p>
          <a:p>
            <a:r>
              <a:rPr lang="nl-NL" dirty="0"/>
              <a:t>Voorlichting</a:t>
            </a:r>
          </a:p>
          <a:p>
            <a:r>
              <a:rPr lang="nl-NL" dirty="0"/>
              <a:t>Ontmoetingsgroepen</a:t>
            </a:r>
          </a:p>
          <a:p>
            <a:r>
              <a:rPr lang="nl-NL" dirty="0"/>
              <a:t>Projecten</a:t>
            </a:r>
          </a:p>
          <a:p>
            <a:r>
              <a:rPr lang="nl-NL" dirty="0"/>
              <a:t>Toekomstvisie</a:t>
            </a:r>
          </a:p>
        </p:txBody>
      </p:sp>
    </p:spTree>
    <p:extLst>
      <p:ext uri="{BB962C8B-B14F-4D97-AF65-F5344CB8AC3E}">
        <p14:creationId xmlns:p14="http://schemas.microsoft.com/office/powerpoint/2010/main" val="3778956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7026E-7689-56DD-E1BE-10E455C5A951}"/>
              </a:ext>
            </a:extLst>
          </p:cNvPr>
          <p:cNvSpPr>
            <a:spLocks noGrp="1"/>
          </p:cNvSpPr>
          <p:nvPr>
            <p:ph type="title"/>
          </p:nvPr>
        </p:nvSpPr>
        <p:spPr/>
        <p:txBody>
          <a:bodyPr/>
          <a:lstStyle/>
          <a:p>
            <a:r>
              <a:rPr lang="nl-NL" dirty="0"/>
              <a:t>Invloed van corona</a:t>
            </a:r>
          </a:p>
        </p:txBody>
      </p:sp>
      <p:pic>
        <p:nvPicPr>
          <p:cNvPr id="6" name="Tijdelijke aanduiding voor inhoud 5">
            <a:extLst>
              <a:ext uri="{FF2B5EF4-FFF2-40B4-BE49-F238E27FC236}">
                <a16:creationId xmlns:a16="http://schemas.microsoft.com/office/drawing/2014/main" id="{E4ADB9C2-4F59-826A-B18B-49335EA22B56}"/>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7300" y="2304415"/>
            <a:ext cx="4800600" cy="3582670"/>
          </a:xfrm>
        </p:spPr>
      </p:pic>
      <p:sp>
        <p:nvSpPr>
          <p:cNvPr id="4" name="Tijdelijke aanduiding voor inhoud 3">
            <a:extLst>
              <a:ext uri="{FF2B5EF4-FFF2-40B4-BE49-F238E27FC236}">
                <a16:creationId xmlns:a16="http://schemas.microsoft.com/office/drawing/2014/main" id="{ECA4C308-2A48-5292-0CF3-5E030FA71CB2}"/>
              </a:ext>
            </a:extLst>
          </p:cNvPr>
          <p:cNvSpPr>
            <a:spLocks noGrp="1"/>
          </p:cNvSpPr>
          <p:nvPr>
            <p:ph sz="half" idx="2"/>
          </p:nvPr>
        </p:nvSpPr>
        <p:spPr/>
        <p:txBody>
          <a:bodyPr/>
          <a:lstStyle/>
          <a:p>
            <a:r>
              <a:rPr lang="nl-NL" dirty="0"/>
              <a:t>Geen ontmoetingsgroepen</a:t>
            </a:r>
          </a:p>
          <a:p>
            <a:r>
              <a:rPr lang="nl-NL" dirty="0"/>
              <a:t>50 jaar COC Friesland</a:t>
            </a:r>
          </a:p>
        </p:txBody>
      </p:sp>
    </p:spTree>
    <p:extLst>
      <p:ext uri="{BB962C8B-B14F-4D97-AF65-F5344CB8AC3E}">
        <p14:creationId xmlns:p14="http://schemas.microsoft.com/office/powerpoint/2010/main" val="589773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9548A1-4713-6FE0-0326-9BFE83B06FFC}"/>
              </a:ext>
            </a:extLst>
          </p:cNvPr>
          <p:cNvSpPr>
            <a:spLocks noGrp="1"/>
          </p:cNvSpPr>
          <p:nvPr>
            <p:ph type="title"/>
          </p:nvPr>
        </p:nvSpPr>
        <p:spPr>
          <a:xfrm>
            <a:off x="2878945" y="212755"/>
            <a:ext cx="8187071" cy="1234306"/>
          </a:xfrm>
        </p:spPr>
        <p:txBody>
          <a:bodyPr>
            <a:normAutofit fontScale="90000"/>
          </a:bodyPr>
          <a:lstStyle/>
          <a:p>
            <a:r>
              <a:rPr lang="nl-NL" dirty="0"/>
              <a:t>Verhuizing 3.0</a:t>
            </a:r>
          </a:p>
        </p:txBody>
      </p:sp>
      <p:sp>
        <p:nvSpPr>
          <p:cNvPr id="3" name="Tijdelijke aanduiding voor tekst 2">
            <a:extLst>
              <a:ext uri="{FF2B5EF4-FFF2-40B4-BE49-F238E27FC236}">
                <a16:creationId xmlns:a16="http://schemas.microsoft.com/office/drawing/2014/main" id="{A420DAB2-3F5E-AFD3-5CCE-61BC0A9E9BC2}"/>
              </a:ext>
            </a:extLst>
          </p:cNvPr>
          <p:cNvSpPr>
            <a:spLocks noGrp="1"/>
          </p:cNvSpPr>
          <p:nvPr>
            <p:ph type="body" idx="1"/>
          </p:nvPr>
        </p:nvSpPr>
        <p:spPr>
          <a:xfrm>
            <a:off x="2878945" y="1447061"/>
            <a:ext cx="7017488" cy="951135"/>
          </a:xfrm>
        </p:spPr>
        <p:txBody>
          <a:bodyPr/>
          <a:lstStyle/>
          <a:p>
            <a:r>
              <a:rPr lang="nl-NL" dirty="0"/>
              <a:t>Net zoals in 2020 moesten we in 2021 verhuizen</a:t>
            </a:r>
          </a:p>
        </p:txBody>
      </p:sp>
      <p:pic>
        <p:nvPicPr>
          <p:cNvPr id="5" name="Afbeelding 4">
            <a:extLst>
              <a:ext uri="{FF2B5EF4-FFF2-40B4-BE49-F238E27FC236}">
                <a16:creationId xmlns:a16="http://schemas.microsoft.com/office/drawing/2014/main" id="{60E64A0B-ACB5-A954-AC9B-499DD4BD3B02}"/>
              </a:ext>
            </a:extLst>
          </p:cNvPr>
          <p:cNvPicPr>
            <a:picLocks noChangeAspect="1"/>
          </p:cNvPicPr>
          <p:nvPr/>
        </p:nvPicPr>
        <p:blipFill rotWithShape="1">
          <a:blip r:embed="rId3">
            <a:extLst>
              <a:ext uri="{28A0092B-C50C-407E-A947-70E740481C1C}">
                <a14:useLocalDpi xmlns:a14="http://schemas.microsoft.com/office/drawing/2010/main" val="0"/>
              </a:ext>
            </a:extLst>
          </a:blip>
          <a:srcRect l="11824" t="20908" r="614" b="24852"/>
          <a:stretch/>
        </p:blipFill>
        <p:spPr>
          <a:xfrm>
            <a:off x="7119841" y="2097925"/>
            <a:ext cx="3426831" cy="4547320"/>
          </a:xfrm>
          <a:prstGeom prst="rect">
            <a:avLst/>
          </a:prstGeom>
          <a:ln>
            <a:noFill/>
          </a:ln>
          <a:effectLst>
            <a:softEdge rad="112500"/>
          </a:effectLst>
        </p:spPr>
      </p:pic>
    </p:spTree>
    <p:extLst>
      <p:ext uri="{BB962C8B-B14F-4D97-AF65-F5344CB8AC3E}">
        <p14:creationId xmlns:p14="http://schemas.microsoft.com/office/powerpoint/2010/main" val="1716309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F74F8FD0-ECC4-56CA-2204-F4767E20E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67" y="226377"/>
            <a:ext cx="6172941" cy="4629707"/>
          </a:xfrm>
          <a:prstGeom prst="rect">
            <a:avLst/>
          </a:prstGeom>
          <a:ln>
            <a:noFill/>
          </a:ln>
          <a:effectLst>
            <a:softEdge rad="112500"/>
          </a:effectLst>
        </p:spPr>
      </p:pic>
      <p:pic>
        <p:nvPicPr>
          <p:cNvPr id="5" name="Afbeelding 4">
            <a:extLst>
              <a:ext uri="{FF2B5EF4-FFF2-40B4-BE49-F238E27FC236}">
                <a16:creationId xmlns:a16="http://schemas.microsoft.com/office/drawing/2014/main" id="{28A73BCB-BE86-E453-E98F-4BB38D0AD9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0765" y="1040074"/>
            <a:ext cx="6370469" cy="4777851"/>
          </a:xfrm>
          <a:prstGeom prst="rect">
            <a:avLst/>
          </a:prstGeom>
          <a:ln>
            <a:noFill/>
          </a:ln>
          <a:effectLst>
            <a:softEdge rad="112500"/>
          </a:effectLst>
        </p:spPr>
      </p:pic>
      <p:pic>
        <p:nvPicPr>
          <p:cNvPr id="7" name="Afbeelding 6">
            <a:extLst>
              <a:ext uri="{FF2B5EF4-FFF2-40B4-BE49-F238E27FC236}">
                <a16:creationId xmlns:a16="http://schemas.microsoft.com/office/drawing/2014/main" id="{B136CA37-C66A-4EC5-3727-EF7E284EAB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9868" y="1963074"/>
            <a:ext cx="6241372" cy="4681029"/>
          </a:xfrm>
          <a:prstGeom prst="rect">
            <a:avLst/>
          </a:prstGeom>
          <a:ln>
            <a:noFill/>
          </a:ln>
          <a:effectLst>
            <a:softEdge rad="112500"/>
          </a:effectLst>
        </p:spPr>
      </p:pic>
    </p:spTree>
    <p:extLst>
      <p:ext uri="{BB962C8B-B14F-4D97-AF65-F5344CB8AC3E}">
        <p14:creationId xmlns:p14="http://schemas.microsoft.com/office/powerpoint/2010/main" val="62270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A552AD-E05C-0586-2DF0-DBFCC8886D3A}"/>
              </a:ext>
            </a:extLst>
          </p:cNvPr>
          <p:cNvSpPr>
            <a:spLocks noGrp="1"/>
          </p:cNvSpPr>
          <p:nvPr>
            <p:ph type="title"/>
          </p:nvPr>
        </p:nvSpPr>
        <p:spPr/>
        <p:txBody>
          <a:bodyPr/>
          <a:lstStyle/>
          <a:p>
            <a:r>
              <a:rPr lang="nl-NL" dirty="0"/>
              <a:t>Voorlichting 2021</a:t>
            </a:r>
          </a:p>
        </p:txBody>
      </p:sp>
      <p:sp>
        <p:nvSpPr>
          <p:cNvPr id="3" name="Tijdelijke aanduiding voor inhoud 2">
            <a:extLst>
              <a:ext uri="{FF2B5EF4-FFF2-40B4-BE49-F238E27FC236}">
                <a16:creationId xmlns:a16="http://schemas.microsoft.com/office/drawing/2014/main" id="{1657EA96-7C54-A8CC-51F3-BFC35EB496D2}"/>
              </a:ext>
            </a:extLst>
          </p:cNvPr>
          <p:cNvSpPr>
            <a:spLocks noGrp="1"/>
          </p:cNvSpPr>
          <p:nvPr>
            <p:ph idx="1"/>
          </p:nvPr>
        </p:nvSpPr>
        <p:spPr/>
        <p:txBody>
          <a:bodyPr/>
          <a:lstStyle/>
          <a:p>
            <a:r>
              <a:rPr lang="nl-NL" dirty="0"/>
              <a:t>3 x workshops aan docenten in opleiding</a:t>
            </a:r>
          </a:p>
          <a:p>
            <a:r>
              <a:rPr lang="nl-NL" dirty="0"/>
              <a:t>1 x jongerenwerkers in opleiding</a:t>
            </a:r>
          </a:p>
          <a:p>
            <a:r>
              <a:rPr lang="nl-NL" dirty="0"/>
              <a:t>14 x scholenvoorlichting</a:t>
            </a:r>
          </a:p>
          <a:p>
            <a:r>
              <a:rPr lang="nl-NL" dirty="0"/>
              <a:t>4x per jaar voorlichters bijeenkomst. (wordt doorgezet in 2022)</a:t>
            </a:r>
          </a:p>
          <a:p>
            <a:pPr marL="0" indent="0">
              <a:buNone/>
            </a:pPr>
            <a:endParaRPr lang="nl-NL" dirty="0"/>
          </a:p>
        </p:txBody>
      </p:sp>
      <p:pic>
        <p:nvPicPr>
          <p:cNvPr id="5" name="Afbeelding 4" descr="Afbeelding met tekst, persoon, poseren&#10;&#10;Automatisch gegenereerde beschrijving">
            <a:extLst>
              <a:ext uri="{FF2B5EF4-FFF2-40B4-BE49-F238E27FC236}">
                <a16:creationId xmlns:a16="http://schemas.microsoft.com/office/drawing/2014/main" id="{C2DF7A96-66E3-2914-6D07-8DF9093B4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9908" y="4082796"/>
            <a:ext cx="4170092" cy="2598966"/>
          </a:xfrm>
          <a:prstGeom prst="rect">
            <a:avLst/>
          </a:prstGeom>
          <a:ln>
            <a:noFill/>
          </a:ln>
          <a:effectLst>
            <a:softEdge rad="112500"/>
          </a:effectLst>
        </p:spPr>
      </p:pic>
    </p:spTree>
    <p:extLst>
      <p:ext uri="{BB962C8B-B14F-4D97-AF65-F5344CB8AC3E}">
        <p14:creationId xmlns:p14="http://schemas.microsoft.com/office/powerpoint/2010/main" val="171287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6F468-347E-75B8-875C-5E539832FF7A}"/>
              </a:ext>
            </a:extLst>
          </p:cNvPr>
          <p:cNvSpPr>
            <a:spLocks noGrp="1"/>
          </p:cNvSpPr>
          <p:nvPr>
            <p:ph type="title"/>
          </p:nvPr>
        </p:nvSpPr>
        <p:spPr/>
        <p:txBody>
          <a:bodyPr/>
          <a:lstStyle/>
          <a:p>
            <a:r>
              <a:rPr lang="nl-NL" dirty="0"/>
              <a:t>Ontmoetingsgroepen</a:t>
            </a:r>
          </a:p>
        </p:txBody>
      </p:sp>
      <p:sp>
        <p:nvSpPr>
          <p:cNvPr id="3" name="Tijdelijke aanduiding voor inhoud 2">
            <a:extLst>
              <a:ext uri="{FF2B5EF4-FFF2-40B4-BE49-F238E27FC236}">
                <a16:creationId xmlns:a16="http://schemas.microsoft.com/office/drawing/2014/main" id="{9F2E6F45-1E5F-1E7F-310A-92C4F1D2F50C}"/>
              </a:ext>
            </a:extLst>
          </p:cNvPr>
          <p:cNvSpPr>
            <a:spLocks noGrp="1"/>
          </p:cNvSpPr>
          <p:nvPr>
            <p:ph idx="1"/>
          </p:nvPr>
        </p:nvSpPr>
        <p:spPr/>
        <p:txBody>
          <a:bodyPr/>
          <a:lstStyle/>
          <a:p>
            <a:r>
              <a:rPr lang="nl-NL" dirty="0"/>
              <a:t>Jong &amp; Out</a:t>
            </a:r>
          </a:p>
          <a:p>
            <a:r>
              <a:rPr lang="nl-NL" dirty="0" err="1"/>
              <a:t>Expreszo</a:t>
            </a:r>
            <a:endParaRPr lang="nl-NL" dirty="0"/>
          </a:p>
          <a:p>
            <a:r>
              <a:rPr lang="nl-NL" dirty="0"/>
              <a:t>Transgendergroep Friesland</a:t>
            </a:r>
          </a:p>
          <a:p>
            <a:r>
              <a:rPr lang="nl-NL" dirty="0" err="1"/>
              <a:t>Rozee</a:t>
            </a:r>
            <a:r>
              <a:rPr lang="nl-NL" dirty="0"/>
              <a:t> (50+)</a:t>
            </a:r>
          </a:p>
          <a:p>
            <a:r>
              <a:rPr lang="nl-NL" dirty="0"/>
              <a:t>Filmavond</a:t>
            </a:r>
          </a:p>
          <a:p>
            <a:endParaRPr lang="nl-NL" dirty="0"/>
          </a:p>
          <a:p>
            <a:r>
              <a:rPr lang="nl-NL" sz="1600" i="1" dirty="0"/>
              <a:t>De ontmoetingsgroepen Cocktail en zonderstempel hebben in 2021 minimaal plaatsgevonden door een tekort aan vrijwilligers. </a:t>
            </a:r>
          </a:p>
        </p:txBody>
      </p:sp>
    </p:spTree>
    <p:extLst>
      <p:ext uri="{BB962C8B-B14F-4D97-AF65-F5344CB8AC3E}">
        <p14:creationId xmlns:p14="http://schemas.microsoft.com/office/powerpoint/2010/main" val="969509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C47D97-0402-5C4C-3311-2B8C7F837E41}"/>
              </a:ext>
            </a:extLst>
          </p:cNvPr>
          <p:cNvSpPr>
            <a:spLocks noGrp="1"/>
          </p:cNvSpPr>
          <p:nvPr>
            <p:ph type="title"/>
          </p:nvPr>
        </p:nvSpPr>
        <p:spPr/>
        <p:txBody>
          <a:bodyPr/>
          <a:lstStyle/>
          <a:p>
            <a:r>
              <a:rPr lang="nl-NL" dirty="0"/>
              <a:t>Jong &amp; Out</a:t>
            </a:r>
            <a:br>
              <a:rPr lang="nl-NL" dirty="0"/>
            </a:br>
            <a:r>
              <a:rPr lang="nl-NL" sz="1800" dirty="0"/>
              <a:t>jongeren tot 18 jaar</a:t>
            </a:r>
          </a:p>
        </p:txBody>
      </p:sp>
      <p:sp>
        <p:nvSpPr>
          <p:cNvPr id="3" name="Tijdelijke aanduiding voor inhoud 2">
            <a:extLst>
              <a:ext uri="{FF2B5EF4-FFF2-40B4-BE49-F238E27FC236}">
                <a16:creationId xmlns:a16="http://schemas.microsoft.com/office/drawing/2014/main" id="{1DB26690-F30D-F5FE-0499-7D17413A1311}"/>
              </a:ext>
            </a:extLst>
          </p:cNvPr>
          <p:cNvSpPr>
            <a:spLocks noGrp="1"/>
          </p:cNvSpPr>
          <p:nvPr>
            <p:ph idx="1"/>
          </p:nvPr>
        </p:nvSpPr>
        <p:spPr/>
        <p:txBody>
          <a:bodyPr>
            <a:normAutofit lnSpcReduction="10000"/>
          </a:bodyPr>
          <a:lstStyle/>
          <a:p>
            <a:r>
              <a:rPr lang="nl-NL" dirty="0">
                <a:sym typeface="Wingdings" panose="05000000000000000000" pitchFamily="2" charset="2"/>
              </a:rPr>
              <a:t>Februari  Cup Cake Cup (digitaal)</a:t>
            </a:r>
          </a:p>
          <a:p>
            <a:r>
              <a:rPr lang="nl-NL" dirty="0">
                <a:sym typeface="Wingdings" panose="05000000000000000000" pitchFamily="2" charset="2"/>
              </a:rPr>
              <a:t>Maart  Online escape room</a:t>
            </a:r>
          </a:p>
          <a:p>
            <a:r>
              <a:rPr lang="nl-NL" dirty="0">
                <a:sym typeface="Wingdings" panose="05000000000000000000" pitchFamily="2" charset="2"/>
              </a:rPr>
              <a:t>Juni  Picknick</a:t>
            </a:r>
          </a:p>
          <a:p>
            <a:r>
              <a:rPr lang="nl-NL" dirty="0">
                <a:sym typeface="Wingdings" panose="05000000000000000000" pitchFamily="2" charset="2"/>
              </a:rPr>
              <a:t>Augustus  Speurtocht in </a:t>
            </a:r>
            <a:r>
              <a:rPr lang="nl-NL" dirty="0" err="1">
                <a:sym typeface="Wingdings" panose="05000000000000000000" pitchFamily="2" charset="2"/>
              </a:rPr>
              <a:t>vijversburg</a:t>
            </a:r>
            <a:r>
              <a:rPr lang="nl-NL" dirty="0">
                <a:sym typeface="Wingdings" panose="05000000000000000000" pitchFamily="2" charset="2"/>
              </a:rPr>
              <a:t> park</a:t>
            </a:r>
          </a:p>
          <a:p>
            <a:r>
              <a:rPr lang="nl-NL" dirty="0">
                <a:sym typeface="Wingdings" panose="05000000000000000000" pitchFamily="2" charset="2"/>
              </a:rPr>
              <a:t>September  J&amp;O verjaardag (met taart!)</a:t>
            </a:r>
          </a:p>
          <a:p>
            <a:r>
              <a:rPr lang="nl-NL" dirty="0">
                <a:sym typeface="Wingdings" panose="05000000000000000000" pitchFamily="2" charset="2"/>
              </a:rPr>
              <a:t>Oktober  Halloween</a:t>
            </a:r>
          </a:p>
          <a:p>
            <a:r>
              <a:rPr lang="nl-NL" dirty="0">
                <a:sym typeface="Wingdings" panose="05000000000000000000" pitchFamily="2" charset="2"/>
              </a:rPr>
              <a:t>November  Sint en kerst en nieuw</a:t>
            </a:r>
          </a:p>
          <a:p>
            <a:endParaRPr lang="nl-NL" dirty="0">
              <a:sym typeface="Wingdings" panose="05000000000000000000" pitchFamily="2" charset="2"/>
            </a:endParaRPr>
          </a:p>
          <a:p>
            <a:r>
              <a:rPr lang="nl-NL" dirty="0">
                <a:sym typeface="Wingdings" panose="05000000000000000000" pitchFamily="2" charset="2"/>
              </a:rPr>
              <a:t>Eind 2021 begonnen met opstarten </a:t>
            </a:r>
            <a:r>
              <a:rPr lang="nl-NL" dirty="0" err="1">
                <a:sym typeface="Wingdings" panose="05000000000000000000" pitchFamily="2" charset="2"/>
              </a:rPr>
              <a:t>Jong&amp;Out</a:t>
            </a:r>
            <a:r>
              <a:rPr lang="nl-NL" dirty="0">
                <a:sym typeface="Wingdings" panose="05000000000000000000" pitchFamily="2" charset="2"/>
              </a:rPr>
              <a:t> in Sneek</a:t>
            </a:r>
          </a:p>
        </p:txBody>
      </p:sp>
    </p:spTree>
    <p:extLst>
      <p:ext uri="{BB962C8B-B14F-4D97-AF65-F5344CB8AC3E}">
        <p14:creationId xmlns:p14="http://schemas.microsoft.com/office/powerpoint/2010/main" val="2808125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39EDF39-69EF-C2DB-332B-886CCCAAB737}"/>
              </a:ext>
            </a:extLst>
          </p:cNvPr>
          <p:cNvPicPr>
            <a:picLocks noChangeAspect="1"/>
          </p:cNvPicPr>
          <p:nvPr/>
        </p:nvPicPr>
        <p:blipFill rotWithShape="1">
          <a:blip r:embed="rId3">
            <a:extLst>
              <a:ext uri="{28A0092B-C50C-407E-A947-70E740481C1C}">
                <a14:useLocalDpi xmlns:a14="http://schemas.microsoft.com/office/drawing/2010/main" val="0"/>
              </a:ext>
            </a:extLst>
          </a:blip>
          <a:srcRect r="20528"/>
          <a:stretch/>
        </p:blipFill>
        <p:spPr>
          <a:xfrm rot="5400000">
            <a:off x="6435321" y="-129554"/>
            <a:ext cx="2690011" cy="2538642"/>
          </a:xfrm>
          <a:prstGeom prst="rect">
            <a:avLst/>
          </a:prstGeom>
          <a:ln>
            <a:noFill/>
          </a:ln>
          <a:effectLst>
            <a:softEdge rad="112500"/>
          </a:effectLst>
        </p:spPr>
      </p:pic>
      <p:pic>
        <p:nvPicPr>
          <p:cNvPr id="5" name="Afbeelding 4">
            <a:extLst>
              <a:ext uri="{FF2B5EF4-FFF2-40B4-BE49-F238E27FC236}">
                <a16:creationId xmlns:a16="http://schemas.microsoft.com/office/drawing/2014/main" id="{850DD84E-952B-55A4-F5BB-DFD152836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465" y="325923"/>
            <a:ext cx="3434281" cy="2575711"/>
          </a:xfrm>
          <a:prstGeom prst="rect">
            <a:avLst/>
          </a:prstGeom>
          <a:ln>
            <a:noFill/>
          </a:ln>
          <a:effectLst>
            <a:softEdge rad="112500"/>
          </a:effectLst>
        </p:spPr>
      </p:pic>
      <p:pic>
        <p:nvPicPr>
          <p:cNvPr id="7" name="Afbeelding 6">
            <a:extLst>
              <a:ext uri="{FF2B5EF4-FFF2-40B4-BE49-F238E27FC236}">
                <a16:creationId xmlns:a16="http://schemas.microsoft.com/office/drawing/2014/main" id="{08879BCB-B6FF-ADD0-2238-DF9A6E1EA6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854" y="2504414"/>
            <a:ext cx="1931784" cy="2575712"/>
          </a:xfrm>
          <a:prstGeom prst="rect">
            <a:avLst/>
          </a:prstGeom>
          <a:ln>
            <a:noFill/>
          </a:ln>
          <a:effectLst>
            <a:softEdge rad="112500"/>
          </a:effectLst>
        </p:spPr>
      </p:pic>
      <p:pic>
        <p:nvPicPr>
          <p:cNvPr id="9" name="Afbeelding 8">
            <a:extLst>
              <a:ext uri="{FF2B5EF4-FFF2-40B4-BE49-F238E27FC236}">
                <a16:creationId xmlns:a16="http://schemas.microsoft.com/office/drawing/2014/main" id="{500D9DAF-BB78-59EE-AA2C-AC333A766CC9}"/>
              </a:ext>
            </a:extLst>
          </p:cNvPr>
          <p:cNvPicPr>
            <a:picLocks noChangeAspect="1"/>
          </p:cNvPicPr>
          <p:nvPr/>
        </p:nvPicPr>
        <p:blipFill rotWithShape="1">
          <a:blip r:embed="rId6">
            <a:extLst>
              <a:ext uri="{28A0092B-C50C-407E-A947-70E740481C1C}">
                <a14:useLocalDpi xmlns:a14="http://schemas.microsoft.com/office/drawing/2010/main" val="0"/>
              </a:ext>
            </a:extLst>
          </a:blip>
          <a:srcRect t="17655"/>
          <a:stretch/>
        </p:blipFill>
        <p:spPr>
          <a:xfrm>
            <a:off x="969859" y="2668510"/>
            <a:ext cx="2345979" cy="2575713"/>
          </a:xfrm>
          <a:prstGeom prst="rect">
            <a:avLst/>
          </a:prstGeom>
          <a:ln>
            <a:noFill/>
          </a:ln>
          <a:effectLst>
            <a:softEdge rad="112500"/>
          </a:effectLst>
        </p:spPr>
      </p:pic>
      <p:pic>
        <p:nvPicPr>
          <p:cNvPr id="11" name="Afbeelding 10">
            <a:extLst>
              <a:ext uri="{FF2B5EF4-FFF2-40B4-BE49-F238E27FC236}">
                <a16:creationId xmlns:a16="http://schemas.microsoft.com/office/drawing/2014/main" id="{5577E6F1-DCC8-3FD2-F782-8496A7B1506F}"/>
              </a:ext>
            </a:extLst>
          </p:cNvPr>
          <p:cNvPicPr>
            <a:picLocks noChangeAspect="1"/>
          </p:cNvPicPr>
          <p:nvPr/>
        </p:nvPicPr>
        <p:blipFill rotWithShape="1">
          <a:blip r:embed="rId7">
            <a:extLst>
              <a:ext uri="{28A0092B-C50C-407E-A947-70E740481C1C}">
                <a14:useLocalDpi xmlns:a14="http://schemas.microsoft.com/office/drawing/2010/main" val="0"/>
              </a:ext>
            </a:extLst>
          </a:blip>
          <a:srcRect t="9373" b="16965"/>
          <a:stretch/>
        </p:blipFill>
        <p:spPr>
          <a:xfrm>
            <a:off x="8728112" y="1020899"/>
            <a:ext cx="2637096" cy="2590098"/>
          </a:xfrm>
          <a:prstGeom prst="rect">
            <a:avLst/>
          </a:prstGeom>
          <a:ln>
            <a:noFill/>
          </a:ln>
          <a:effectLst>
            <a:softEdge rad="112500"/>
          </a:effectLst>
        </p:spPr>
      </p:pic>
      <p:pic>
        <p:nvPicPr>
          <p:cNvPr id="13" name="Afbeelding 12">
            <a:extLst>
              <a:ext uri="{FF2B5EF4-FFF2-40B4-BE49-F238E27FC236}">
                <a16:creationId xmlns:a16="http://schemas.microsoft.com/office/drawing/2014/main" id="{2D92FAB2-872E-18BC-714A-429A41D152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5881" y="4215973"/>
            <a:ext cx="3872807" cy="2904605"/>
          </a:xfrm>
          <a:prstGeom prst="rect">
            <a:avLst/>
          </a:prstGeom>
          <a:ln>
            <a:noFill/>
          </a:ln>
          <a:effectLst>
            <a:softEdge rad="112500"/>
          </a:effectLst>
        </p:spPr>
      </p:pic>
      <p:sp>
        <p:nvSpPr>
          <p:cNvPr id="14" name="Rechthoek 13">
            <a:extLst>
              <a:ext uri="{FF2B5EF4-FFF2-40B4-BE49-F238E27FC236}">
                <a16:creationId xmlns:a16="http://schemas.microsoft.com/office/drawing/2014/main" id="{A9765CC8-BEB2-8037-086C-0E752D4FEA50}"/>
              </a:ext>
            </a:extLst>
          </p:cNvPr>
          <p:cNvSpPr/>
          <p:nvPr/>
        </p:nvSpPr>
        <p:spPr>
          <a:xfrm>
            <a:off x="3646538" y="6332022"/>
            <a:ext cx="2869343" cy="400110"/>
          </a:xfrm>
          <a:prstGeom prst="rect">
            <a:avLst/>
          </a:prstGeom>
          <a:noFill/>
        </p:spPr>
        <p:txBody>
          <a:bodyPr wrap="square" lIns="91440" tIns="45720" rIns="91440" bIns="45720">
            <a:spAutoFit/>
          </a:bodyPr>
          <a:lstStyle/>
          <a:p>
            <a:pPr algn="ctr"/>
            <a:r>
              <a:rPr lang="nl-NL" sz="2000" b="0" cap="none" spc="0" dirty="0">
                <a:ln w="0"/>
                <a:solidFill>
                  <a:schemeClr val="tx1"/>
                </a:solidFill>
                <a:effectLst>
                  <a:outerShdw blurRad="38100" dist="19050" dir="2700000" algn="tl" rotWithShape="0">
                    <a:schemeClr val="dk1">
                      <a:alpha val="40000"/>
                    </a:schemeClr>
                  </a:outerShdw>
                </a:effectLst>
              </a:rPr>
              <a:t>Sint en kerst en nieuw </a:t>
            </a:r>
            <a:r>
              <a:rPr lang="nl-NL" sz="20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a:t>
            </a:r>
            <a:endParaRPr lang="nl-NL" sz="2000" b="0" cap="none" spc="0" dirty="0">
              <a:ln w="0"/>
              <a:solidFill>
                <a:schemeClr val="tx1"/>
              </a:solidFill>
              <a:effectLst>
                <a:outerShdw blurRad="38100" dist="19050" dir="2700000" algn="tl" rotWithShape="0">
                  <a:schemeClr val="dk1">
                    <a:alpha val="40000"/>
                  </a:schemeClr>
                </a:outerShdw>
              </a:effectLst>
            </a:endParaRPr>
          </a:p>
        </p:txBody>
      </p:sp>
      <p:sp>
        <p:nvSpPr>
          <p:cNvPr id="15" name="Rechthoek 14">
            <a:extLst>
              <a:ext uri="{FF2B5EF4-FFF2-40B4-BE49-F238E27FC236}">
                <a16:creationId xmlns:a16="http://schemas.microsoft.com/office/drawing/2014/main" id="{9C98B2E5-EB14-D7CF-C7FA-B019EB845416}"/>
              </a:ext>
            </a:extLst>
          </p:cNvPr>
          <p:cNvSpPr/>
          <p:nvPr/>
        </p:nvSpPr>
        <p:spPr>
          <a:xfrm>
            <a:off x="777195" y="5140964"/>
            <a:ext cx="2538643" cy="400110"/>
          </a:xfrm>
          <a:prstGeom prst="rect">
            <a:avLst/>
          </a:prstGeom>
          <a:noFill/>
        </p:spPr>
        <p:txBody>
          <a:bodyPr wrap="square" lIns="91440" tIns="45720" rIns="91440" bIns="45720">
            <a:spAutoFit/>
          </a:bodyPr>
          <a:lstStyle/>
          <a:p>
            <a:pPr algn="ctr"/>
            <a:r>
              <a:rPr lang="nl-NL" sz="2000" dirty="0">
                <a:ln w="0"/>
                <a:effectLst>
                  <a:outerShdw blurRad="38100" dist="19050" dir="2700000" algn="tl" rotWithShape="0">
                    <a:schemeClr val="dk1">
                      <a:alpha val="40000"/>
                    </a:schemeClr>
                  </a:outerShdw>
                </a:effectLst>
              </a:rPr>
              <a:t>Speurtocht vijverburg</a:t>
            </a:r>
            <a:endParaRPr lang="nl-NL" sz="2000" b="0" cap="none" spc="0" dirty="0">
              <a:ln w="0"/>
              <a:solidFill>
                <a:schemeClr val="tx1"/>
              </a:solidFill>
              <a:effectLst>
                <a:outerShdw blurRad="38100" dist="19050" dir="2700000" algn="tl" rotWithShape="0">
                  <a:schemeClr val="dk1">
                    <a:alpha val="40000"/>
                  </a:schemeClr>
                </a:outerShdw>
              </a:effectLst>
            </a:endParaRPr>
          </a:p>
        </p:txBody>
      </p:sp>
      <p:sp>
        <p:nvSpPr>
          <p:cNvPr id="16" name="Rechthoek 15">
            <a:extLst>
              <a:ext uri="{FF2B5EF4-FFF2-40B4-BE49-F238E27FC236}">
                <a16:creationId xmlns:a16="http://schemas.microsoft.com/office/drawing/2014/main" id="{74122732-F676-2AD3-92E2-357F1E9F2270}"/>
              </a:ext>
            </a:extLst>
          </p:cNvPr>
          <p:cNvSpPr/>
          <p:nvPr/>
        </p:nvSpPr>
        <p:spPr>
          <a:xfrm>
            <a:off x="6234882" y="2387151"/>
            <a:ext cx="2538643" cy="400110"/>
          </a:xfrm>
          <a:prstGeom prst="rect">
            <a:avLst/>
          </a:prstGeom>
          <a:noFill/>
        </p:spPr>
        <p:txBody>
          <a:bodyPr wrap="square" lIns="91440" tIns="45720" rIns="91440" bIns="45720">
            <a:spAutoFit/>
          </a:bodyPr>
          <a:lstStyle/>
          <a:p>
            <a:pPr algn="ctr"/>
            <a:r>
              <a:rPr lang="nl-NL" sz="2000" b="0" cap="none" spc="0" dirty="0">
                <a:ln w="0"/>
                <a:solidFill>
                  <a:schemeClr val="tx1"/>
                </a:solidFill>
                <a:effectLst>
                  <a:outerShdw blurRad="38100" dist="19050" dir="2700000" algn="tl" rotWithShape="0">
                    <a:schemeClr val="dk1">
                      <a:alpha val="40000"/>
                    </a:schemeClr>
                  </a:outerShdw>
                </a:effectLst>
              </a:rPr>
              <a:t>Verjaardag met taart</a:t>
            </a:r>
          </a:p>
        </p:txBody>
      </p:sp>
    </p:spTree>
    <p:extLst>
      <p:ext uri="{BB962C8B-B14F-4D97-AF65-F5344CB8AC3E}">
        <p14:creationId xmlns:p14="http://schemas.microsoft.com/office/powerpoint/2010/main" val="1494232585"/>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0B082E"/>
      </a:dk2>
      <a:lt2>
        <a:srgbClr val="F3F3F2"/>
      </a:lt2>
      <a:accent1>
        <a:srgbClr val="62B4C6"/>
      </a:accent1>
      <a:accent2>
        <a:srgbClr val="1B376E"/>
      </a:accent2>
      <a:accent3>
        <a:srgbClr val="9EBE55"/>
      </a:accent3>
      <a:accent4>
        <a:srgbClr val="C65E5E"/>
      </a:accent4>
      <a:accent5>
        <a:srgbClr val="D3BA55"/>
      </a:accent5>
      <a:accent6>
        <a:srgbClr val="96648A"/>
      </a:accent6>
      <a:hlink>
        <a:srgbClr val="62B4C6"/>
      </a:hlink>
      <a:folHlink>
        <a:srgbClr val="96648A"/>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A654395DFC86848BD6A4E3E003666FC" ma:contentTypeVersion="14" ma:contentTypeDescription="Een nieuw document maken." ma:contentTypeScope="" ma:versionID="8aed46171c8379f789b7449bbb9ae395">
  <xsd:schema xmlns:xsd="http://www.w3.org/2001/XMLSchema" xmlns:xs="http://www.w3.org/2001/XMLSchema" xmlns:p="http://schemas.microsoft.com/office/2006/metadata/properties" xmlns:ns2="6416c929-11cb-4cef-85e2-aa026e7065b3" xmlns:ns3="2c20765f-b9e4-45df-9489-8ec8b465b0b5" targetNamespace="http://schemas.microsoft.com/office/2006/metadata/properties" ma:root="true" ma:fieldsID="f497780cb738082ca2ba3fe2a56ba115" ns2:_="" ns3:_="">
    <xsd:import namespace="6416c929-11cb-4cef-85e2-aa026e7065b3"/>
    <xsd:import namespace="2c20765f-b9e4-45df-9489-8ec8b465b0b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16c929-11cb-4cef-85e2-aa026e7065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1eba13a6-2180-41c1-9c96-2f93607ee920"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20765f-b9e4-45df-9489-8ec8b465b0b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6215e2a-1ceb-4740-89a4-e34e8bd53c48}" ma:internalName="TaxCatchAll" ma:showField="CatchAllData" ma:web="2c20765f-b9e4-45df-9489-8ec8b465b0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c20765f-b9e4-45df-9489-8ec8b465b0b5" xsi:nil="true"/>
    <lcf76f155ced4ddcb4097134ff3c332f xmlns="6416c929-11cb-4cef-85e2-aa026e7065b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C7D31A-28FA-4DE9-A02F-EBC4CC0F4985}"/>
</file>

<file path=customXml/itemProps2.xml><?xml version="1.0" encoding="utf-8"?>
<ds:datastoreItem xmlns:ds="http://schemas.openxmlformats.org/officeDocument/2006/customXml" ds:itemID="{81BEED11-1F7F-4C0C-8174-0EE5C71FF0E3}"/>
</file>

<file path=customXml/itemProps3.xml><?xml version="1.0" encoding="utf-8"?>
<ds:datastoreItem xmlns:ds="http://schemas.openxmlformats.org/officeDocument/2006/customXml" ds:itemID="{656B0DF6-A05D-4D8B-83DD-55CFA2848F68}"/>
</file>

<file path=docProps/app.xml><?xml version="1.0" encoding="utf-8"?>
<Properties xmlns="http://schemas.openxmlformats.org/officeDocument/2006/extended-properties" xmlns:vt="http://schemas.openxmlformats.org/officeDocument/2006/docPropsVTypes">
  <Template>TM10001106[[fn=Badge]]</Template>
  <TotalTime>1381</TotalTime>
  <Words>1842</Words>
  <Application>Microsoft Office PowerPoint</Application>
  <PresentationFormat>Breedbeeld</PresentationFormat>
  <Paragraphs>148</Paragraphs>
  <Slides>18</Slides>
  <Notes>18</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Calibri</vt:lpstr>
      <vt:lpstr>Gill Sans MT</vt:lpstr>
      <vt:lpstr>Impact</vt:lpstr>
      <vt:lpstr>Badge</vt:lpstr>
      <vt:lpstr>2021</vt:lpstr>
      <vt:lpstr>2021</vt:lpstr>
      <vt:lpstr>Invloed van corona</vt:lpstr>
      <vt:lpstr>Verhuizing 3.0</vt:lpstr>
      <vt:lpstr>PowerPoint-presentatie</vt:lpstr>
      <vt:lpstr>Voorlichting 2021</vt:lpstr>
      <vt:lpstr>Ontmoetingsgroepen</vt:lpstr>
      <vt:lpstr>Jong &amp; Out jongeren tot 18 jaar</vt:lpstr>
      <vt:lpstr>PowerPoint-presentatie</vt:lpstr>
      <vt:lpstr>Expreszo Jongeren van 18 t/m 26 jaar</vt:lpstr>
      <vt:lpstr>Transgendergroep Friesland</vt:lpstr>
      <vt:lpstr>ROzee</vt:lpstr>
      <vt:lpstr>Filmavond</vt:lpstr>
      <vt:lpstr>Projecten</vt:lpstr>
      <vt:lpstr>1 april – 20 jaar homohuwelijk</vt:lpstr>
      <vt:lpstr>Demonstratie rainbow</vt:lpstr>
      <vt:lpstr>Roze zaterdag</vt:lpstr>
      <vt:lpstr>Vooruitblik 2022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dc:title>
  <dc:creator>Penningmeester</dc:creator>
  <cp:lastModifiedBy>Penningmeester</cp:lastModifiedBy>
  <cp:revision>6</cp:revision>
  <dcterms:created xsi:type="dcterms:W3CDTF">2022-06-10T07:59:08Z</dcterms:created>
  <dcterms:modified xsi:type="dcterms:W3CDTF">2022-07-04T14:19:32Z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0x0101006A654395DFC86848BD6A4E3E003666FC</vt:lpwstr>
  </property>
</Properties>
</file>